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5" r:id="rId1"/>
  </p:sldMasterIdLst>
  <p:notesMasterIdLst>
    <p:notesMasterId r:id="rId78"/>
  </p:notesMasterIdLst>
  <p:sldIdLst>
    <p:sldId id="309" r:id="rId2"/>
    <p:sldId id="292" r:id="rId3"/>
    <p:sldId id="382" r:id="rId4"/>
    <p:sldId id="563" r:id="rId5"/>
    <p:sldId id="567" r:id="rId6"/>
    <p:sldId id="572" r:id="rId7"/>
    <p:sldId id="564" r:id="rId8"/>
    <p:sldId id="566" r:id="rId9"/>
    <p:sldId id="573" r:id="rId10"/>
    <p:sldId id="568" r:id="rId11"/>
    <p:sldId id="569" r:id="rId12"/>
    <p:sldId id="574" r:id="rId13"/>
    <p:sldId id="570" r:id="rId14"/>
    <p:sldId id="571" r:id="rId15"/>
    <p:sldId id="575" r:id="rId16"/>
    <p:sldId id="628" r:id="rId17"/>
    <p:sldId id="604" r:id="rId18"/>
    <p:sldId id="383" r:id="rId19"/>
    <p:sldId id="560" r:id="rId20"/>
    <p:sldId id="385" r:id="rId21"/>
    <p:sldId id="561" r:id="rId22"/>
    <p:sldId id="562" r:id="rId23"/>
    <p:sldId id="528" r:id="rId24"/>
    <p:sldId id="529" r:id="rId25"/>
    <p:sldId id="576" r:id="rId26"/>
    <p:sldId id="531" r:id="rId27"/>
    <p:sldId id="532" r:id="rId28"/>
    <p:sldId id="533" r:id="rId29"/>
    <p:sldId id="534" r:id="rId30"/>
    <p:sldId id="535" r:id="rId31"/>
    <p:sldId id="536" r:id="rId32"/>
    <p:sldId id="537" r:id="rId33"/>
    <p:sldId id="538" r:id="rId34"/>
    <p:sldId id="539" r:id="rId35"/>
    <p:sldId id="540" r:id="rId36"/>
    <p:sldId id="541" r:id="rId37"/>
    <p:sldId id="542" r:id="rId38"/>
    <p:sldId id="543" r:id="rId39"/>
    <p:sldId id="544" r:id="rId40"/>
    <p:sldId id="545" r:id="rId41"/>
    <p:sldId id="546" r:id="rId42"/>
    <p:sldId id="547" r:id="rId43"/>
    <p:sldId id="548" r:id="rId44"/>
    <p:sldId id="549" r:id="rId45"/>
    <p:sldId id="550" r:id="rId46"/>
    <p:sldId id="551" r:id="rId47"/>
    <p:sldId id="552" r:id="rId48"/>
    <p:sldId id="553" r:id="rId49"/>
    <p:sldId id="554" r:id="rId50"/>
    <p:sldId id="555" r:id="rId51"/>
    <p:sldId id="556" r:id="rId52"/>
    <p:sldId id="557" r:id="rId53"/>
    <p:sldId id="558" r:id="rId54"/>
    <p:sldId id="559" r:id="rId55"/>
    <p:sldId id="616" r:id="rId56"/>
    <p:sldId id="617" r:id="rId57"/>
    <p:sldId id="618" r:id="rId58"/>
    <p:sldId id="619" r:id="rId59"/>
    <p:sldId id="620" r:id="rId60"/>
    <p:sldId id="565" r:id="rId61"/>
    <p:sldId id="621" r:id="rId62"/>
    <p:sldId id="622" r:id="rId63"/>
    <p:sldId id="623" r:id="rId64"/>
    <p:sldId id="624" r:id="rId65"/>
    <p:sldId id="625" r:id="rId66"/>
    <p:sldId id="626" r:id="rId67"/>
    <p:sldId id="627" r:id="rId68"/>
    <p:sldId id="605" r:id="rId69"/>
    <p:sldId id="606" r:id="rId70"/>
    <p:sldId id="608" r:id="rId71"/>
    <p:sldId id="609" r:id="rId72"/>
    <p:sldId id="610" r:id="rId73"/>
    <p:sldId id="611" r:id="rId74"/>
    <p:sldId id="615" r:id="rId75"/>
    <p:sldId id="614" r:id="rId76"/>
    <p:sldId id="345" r:id="rId77"/>
  </p:sldIdLst>
  <p:sldSz cx="12192000" cy="6858000"/>
  <p:notesSz cx="6954838" cy="9309100"/>
  <p:embeddedFontLs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Cambria Math" panose="02040503050406030204" pitchFamily="18" charset="0"/>
      <p:regular r:id="rId83"/>
    </p:embeddedFont>
    <p:embeddedFont>
      <p:font typeface="Wingdings 3" panose="05040102010807070707" pitchFamily="18" charset="2"/>
      <p:regular r:id="rId84"/>
    </p:embeddedFont>
    <p:embeddedFont>
      <p:font typeface="Roboto Condensed" panose="02000000000000000000" pitchFamily="2" charset="0"/>
      <p:regular r:id="rId85"/>
      <p:bold r:id="rId86"/>
      <p:italic r:id="rId87"/>
      <p:boldItalic r:id="rId88"/>
    </p:embeddedFont>
    <p:embeddedFont>
      <p:font typeface="Roboto Condensed Light" panose="02000000000000000000" pitchFamily="2" charset="0"/>
      <p:regular r:id="rId89"/>
      <p:bold r:id="rId90"/>
      <p:italic r:id="rId91"/>
      <p:boldItalic r:id="rId92"/>
    </p:embeddedFont>
    <p:embeddedFont>
      <p:font typeface="Wingdings 2" panose="05020102010507070707" pitchFamily="18" charset="2"/>
      <p:regular r:id="rId93"/>
    </p:embeddedFont>
    <p:embeddedFont>
      <p:font typeface="Segoe UI Black" panose="020B0A02040204020203" pitchFamily="34" charset="0"/>
      <p:bold r:id="rId94"/>
      <p:boldItalic r:id="rId9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HPoKB2xIixAY+TdggMDv8Q==" hashData="ou63QX5zwjxQyYaW7sKFFaqwIQVPmz+S7RbfJArkzzqdccv/KdTHNtXZ6WfaiKDzEX64VCCm6mzSYLlBW9p8+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243F"/>
    <a:srgbClr val="D81A60"/>
    <a:srgbClr val="B71B1C"/>
    <a:srgbClr val="301B92"/>
    <a:srgbClr val="673BB7"/>
    <a:srgbClr val="607D8B"/>
    <a:srgbClr val="ED524F"/>
    <a:srgbClr val="F54337"/>
    <a:srgbClr val="890E4F"/>
    <a:srgbClr val="EA1E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AF606853-7671-496A-8E4F-DF71F8EC918B}" styleName="Dark Style 1 –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62" autoAdjust="0"/>
    <p:restoredTop sz="94660"/>
  </p:normalViewPr>
  <p:slideViewPr>
    <p:cSldViewPr snapToGrid="0">
      <p:cViewPr varScale="1">
        <p:scale>
          <a:sx n="87" d="100"/>
          <a:sy n="87" d="100"/>
        </p:scale>
        <p:origin x="8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font" Target="fonts/font12.fntdata"/><Relationship Id="rId95" Type="http://schemas.openxmlformats.org/officeDocument/2006/relationships/font" Target="fonts/font1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font" Target="fonts/font16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5.fntdata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AE99F2-EAFD-6F49-94ED-4F11CDA231C7}" type="doc">
      <dgm:prSet loTypeId="urn:microsoft.com/office/officeart/2005/8/layout/vList5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9B2A0C1D-B0B9-644B-8377-686A5D7B56CE}">
      <dgm:prSet phldrT="[Text]" custT="1"/>
      <dgm:spPr/>
      <dgm:t>
        <a:bodyPr/>
        <a:lstStyle/>
        <a:p>
          <a:r>
            <a:rPr lang="en-US" sz="2800" dirty="0" err="1"/>
            <a:t>SubBytes</a:t>
          </a:r>
          <a:endParaRPr lang="en-GB" sz="2800" dirty="0"/>
        </a:p>
      </dgm:t>
    </dgm:pt>
    <dgm:pt modelId="{066187EB-FD8B-6D41-8A98-10C32B743636}" type="parTrans" cxnId="{559D21D7-2F38-FB45-902D-531A81E8D8D8}">
      <dgm:prSet/>
      <dgm:spPr/>
      <dgm:t>
        <a:bodyPr/>
        <a:lstStyle/>
        <a:p>
          <a:endParaRPr lang="en-GB"/>
        </a:p>
      </dgm:t>
    </dgm:pt>
    <dgm:pt modelId="{6AC29CCA-262C-824F-9449-D97E5C802949}" type="sibTrans" cxnId="{559D21D7-2F38-FB45-902D-531A81E8D8D8}">
      <dgm:prSet/>
      <dgm:spPr/>
      <dgm:t>
        <a:bodyPr/>
        <a:lstStyle/>
        <a:p>
          <a:endParaRPr lang="en-GB"/>
        </a:p>
      </dgm:t>
    </dgm:pt>
    <dgm:pt modelId="{D6799660-25A0-324C-BE44-D9B52644006D}">
      <dgm:prSet phldrT="[Text]"/>
      <dgm:spPr/>
      <dgm:t>
        <a:bodyPr/>
        <a:lstStyle/>
        <a:p>
          <a:pPr>
            <a:buChar char="••"/>
          </a:pPr>
          <a:r>
            <a:rPr lang="en-IN"/>
            <a:t>The 16 input bytes are substituted using an </a:t>
          </a:r>
          <a:r>
            <a:rPr lang="en-IN" b="1"/>
            <a:t>S-box</a:t>
          </a:r>
          <a:endParaRPr lang="en-GB" dirty="0"/>
        </a:p>
      </dgm:t>
    </dgm:pt>
    <dgm:pt modelId="{F9671036-915F-774C-B5A4-CC293A58E299}" type="parTrans" cxnId="{469DB68A-8C61-3E4A-9690-ADF852AE6E58}">
      <dgm:prSet/>
      <dgm:spPr/>
      <dgm:t>
        <a:bodyPr/>
        <a:lstStyle/>
        <a:p>
          <a:endParaRPr lang="en-GB"/>
        </a:p>
      </dgm:t>
    </dgm:pt>
    <dgm:pt modelId="{A85A3C4C-AC1F-9C4C-A1D1-71A34356D4A7}" type="sibTrans" cxnId="{469DB68A-8C61-3E4A-9690-ADF852AE6E58}">
      <dgm:prSet/>
      <dgm:spPr/>
      <dgm:t>
        <a:bodyPr/>
        <a:lstStyle/>
        <a:p>
          <a:endParaRPr lang="en-GB"/>
        </a:p>
      </dgm:t>
    </dgm:pt>
    <dgm:pt modelId="{53D9D4EB-ED14-C147-9F28-AB0A99268044}">
      <dgm:prSet phldrT="[Text]" custT="1"/>
      <dgm:spPr/>
      <dgm:t>
        <a:bodyPr/>
        <a:lstStyle/>
        <a:p>
          <a:r>
            <a:rPr lang="en-US" sz="2800" dirty="0" err="1"/>
            <a:t>ShiftRows</a:t>
          </a:r>
          <a:endParaRPr lang="en-GB" sz="3400" dirty="0"/>
        </a:p>
      </dgm:t>
    </dgm:pt>
    <dgm:pt modelId="{688195CA-44BD-3D49-898B-EF3AE596BCFA}" type="parTrans" cxnId="{ABC04CD9-D57F-8A43-87E6-4DDC29A901E0}">
      <dgm:prSet/>
      <dgm:spPr/>
      <dgm:t>
        <a:bodyPr/>
        <a:lstStyle/>
        <a:p>
          <a:endParaRPr lang="en-GB"/>
        </a:p>
      </dgm:t>
    </dgm:pt>
    <dgm:pt modelId="{B9AA8EB5-7416-C948-9DB8-C0F30CAE8B57}" type="sibTrans" cxnId="{ABC04CD9-D57F-8A43-87E6-4DDC29A901E0}">
      <dgm:prSet/>
      <dgm:spPr/>
      <dgm:t>
        <a:bodyPr/>
        <a:lstStyle/>
        <a:p>
          <a:endParaRPr lang="en-GB"/>
        </a:p>
      </dgm:t>
    </dgm:pt>
    <dgm:pt modelId="{B6253A09-4B82-A14B-965E-4BCAD9B36763}">
      <dgm:prSet phldrT="[Text]"/>
      <dgm:spPr/>
      <dgm:t>
        <a:bodyPr/>
        <a:lstStyle/>
        <a:p>
          <a:pPr>
            <a:buChar char="••"/>
          </a:pPr>
          <a:r>
            <a:rPr lang="en-IN" dirty="0"/>
            <a:t>Each of the four rows of the matrix is shifted to the left</a:t>
          </a:r>
          <a:endParaRPr lang="en-GB" dirty="0"/>
        </a:p>
      </dgm:t>
    </dgm:pt>
    <dgm:pt modelId="{18C449F3-D092-6047-9CD2-D9801A64C268}" type="parTrans" cxnId="{31049775-9CA0-5C4D-95E1-C81CBBD983F8}">
      <dgm:prSet/>
      <dgm:spPr/>
      <dgm:t>
        <a:bodyPr/>
        <a:lstStyle/>
        <a:p>
          <a:endParaRPr lang="en-GB"/>
        </a:p>
      </dgm:t>
    </dgm:pt>
    <dgm:pt modelId="{01A3E2C0-7F74-AA44-800C-40BB1A1CA9D0}" type="sibTrans" cxnId="{31049775-9CA0-5C4D-95E1-C81CBBD983F8}">
      <dgm:prSet/>
      <dgm:spPr/>
      <dgm:t>
        <a:bodyPr/>
        <a:lstStyle/>
        <a:p>
          <a:endParaRPr lang="en-GB"/>
        </a:p>
      </dgm:t>
    </dgm:pt>
    <dgm:pt modelId="{8E2888B2-E8C7-634E-8E53-B1D153768BBA}">
      <dgm:prSet phldrT="[Text]" custT="1"/>
      <dgm:spPr/>
      <dgm:t>
        <a:bodyPr/>
        <a:lstStyle/>
        <a:p>
          <a:r>
            <a:rPr lang="en-US" sz="2800" dirty="0" err="1"/>
            <a:t>MixColumns</a:t>
          </a:r>
          <a:endParaRPr lang="en-GB" sz="3400" dirty="0"/>
        </a:p>
      </dgm:t>
    </dgm:pt>
    <dgm:pt modelId="{65947D20-8171-1347-A988-C17B786FB637}" type="parTrans" cxnId="{BB7D638A-8C04-CB43-96AC-4CA669F1D0B1}">
      <dgm:prSet/>
      <dgm:spPr/>
      <dgm:t>
        <a:bodyPr/>
        <a:lstStyle/>
        <a:p>
          <a:endParaRPr lang="en-GB"/>
        </a:p>
      </dgm:t>
    </dgm:pt>
    <dgm:pt modelId="{7E877BAE-AF17-3742-AA06-4CA8C57E69D7}" type="sibTrans" cxnId="{BB7D638A-8C04-CB43-96AC-4CA669F1D0B1}">
      <dgm:prSet/>
      <dgm:spPr/>
      <dgm:t>
        <a:bodyPr/>
        <a:lstStyle/>
        <a:p>
          <a:endParaRPr lang="en-GB"/>
        </a:p>
      </dgm:t>
    </dgm:pt>
    <dgm:pt modelId="{E70C9720-BA3C-1844-A6A3-C48809B91F30}">
      <dgm:prSet phldrT="[Text]"/>
      <dgm:spPr/>
      <dgm:t>
        <a:bodyPr/>
        <a:lstStyle/>
        <a:p>
          <a:pPr>
            <a:buChar char="••"/>
          </a:pPr>
          <a:r>
            <a:rPr lang="en-IN" dirty="0"/>
            <a:t>Each column of four bytes is now transformed using a special mathematical function.</a:t>
          </a:r>
          <a:endParaRPr lang="en-GB" dirty="0"/>
        </a:p>
      </dgm:t>
    </dgm:pt>
    <dgm:pt modelId="{70F54528-FC41-134E-95D4-3C20F4C56944}" type="parTrans" cxnId="{9BA67657-256B-1843-BE3C-0C6D6BA6AE80}">
      <dgm:prSet/>
      <dgm:spPr/>
      <dgm:t>
        <a:bodyPr/>
        <a:lstStyle/>
        <a:p>
          <a:endParaRPr lang="en-GB"/>
        </a:p>
      </dgm:t>
    </dgm:pt>
    <dgm:pt modelId="{16A8583F-CA0B-1842-B031-E85599D5FA41}" type="sibTrans" cxnId="{9BA67657-256B-1843-BE3C-0C6D6BA6AE80}">
      <dgm:prSet/>
      <dgm:spPr/>
      <dgm:t>
        <a:bodyPr/>
        <a:lstStyle/>
        <a:p>
          <a:endParaRPr lang="en-GB"/>
        </a:p>
      </dgm:t>
    </dgm:pt>
    <dgm:pt modelId="{B23930C4-0F43-0C44-914F-A781F704B375}">
      <dgm:prSet custT="1"/>
      <dgm:spPr/>
      <dgm:t>
        <a:bodyPr/>
        <a:lstStyle/>
        <a:p>
          <a:r>
            <a:rPr lang="en-US" sz="2800" dirty="0" err="1"/>
            <a:t>AddRoundKey</a:t>
          </a:r>
          <a:endParaRPr lang="en-GB" sz="3400" dirty="0"/>
        </a:p>
      </dgm:t>
    </dgm:pt>
    <dgm:pt modelId="{E0AFCC1A-2BDB-E247-B35D-DD0554C32CCC}" type="sibTrans" cxnId="{62314831-A29E-BF48-BAC7-B10ECA5FF824}">
      <dgm:prSet/>
      <dgm:spPr/>
      <dgm:t>
        <a:bodyPr/>
        <a:lstStyle/>
        <a:p>
          <a:endParaRPr lang="en-GB"/>
        </a:p>
      </dgm:t>
    </dgm:pt>
    <dgm:pt modelId="{29C58B84-045E-2448-A442-9AAC72A3F5ED}" type="parTrans" cxnId="{62314831-A29E-BF48-BAC7-B10ECA5FF824}">
      <dgm:prSet/>
      <dgm:spPr/>
      <dgm:t>
        <a:bodyPr/>
        <a:lstStyle/>
        <a:p>
          <a:endParaRPr lang="en-GB"/>
        </a:p>
      </dgm:t>
    </dgm:pt>
    <dgm:pt modelId="{17240C90-03E7-EB4B-9D16-034A1CE8A1E4}">
      <dgm:prSet/>
      <dgm:spPr/>
      <dgm:t>
        <a:bodyPr/>
        <a:lstStyle/>
        <a:p>
          <a:pPr>
            <a:buChar char="••"/>
          </a:pPr>
          <a:r>
            <a:rPr lang="en-IN"/>
            <a:t>The 16 bytes of the matrix are now considered as 128 bits and are XORed to the 128 bits of the round key.</a:t>
          </a:r>
          <a:endParaRPr lang="en-GB"/>
        </a:p>
      </dgm:t>
    </dgm:pt>
    <dgm:pt modelId="{0B7C5B74-A3ED-8742-837B-678156E53259}" type="parTrans" cxnId="{A06542B9-A86B-154D-80DF-456E6159B176}">
      <dgm:prSet/>
      <dgm:spPr/>
      <dgm:t>
        <a:bodyPr/>
        <a:lstStyle/>
        <a:p>
          <a:endParaRPr lang="en-GB"/>
        </a:p>
      </dgm:t>
    </dgm:pt>
    <dgm:pt modelId="{B607A89D-9C24-C745-8634-418BE5D35320}" type="sibTrans" cxnId="{A06542B9-A86B-154D-80DF-456E6159B176}">
      <dgm:prSet/>
      <dgm:spPr/>
      <dgm:t>
        <a:bodyPr/>
        <a:lstStyle/>
        <a:p>
          <a:endParaRPr lang="en-GB"/>
        </a:p>
      </dgm:t>
    </dgm:pt>
    <dgm:pt modelId="{432F87CE-C5DB-BB4F-AE2A-EE7A8F19F4D6}" type="pres">
      <dgm:prSet presAssocID="{91AE99F2-EAFD-6F49-94ED-4F11CDA231C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EBD992-3263-3848-A4C2-2315B6A1987E}" type="pres">
      <dgm:prSet presAssocID="{9B2A0C1D-B0B9-644B-8377-686A5D7B56CE}" presName="linNode" presStyleCnt="0"/>
      <dgm:spPr/>
    </dgm:pt>
    <dgm:pt modelId="{78F75E01-34A9-AB4D-876C-FC7A530E331C}" type="pres">
      <dgm:prSet presAssocID="{9B2A0C1D-B0B9-644B-8377-686A5D7B56CE}" presName="parentText" presStyleLbl="node1" presStyleIdx="0" presStyleCnt="4" custScaleX="8209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E036D4-D9B5-A544-80D0-DB433B07A548}" type="pres">
      <dgm:prSet presAssocID="{9B2A0C1D-B0B9-644B-8377-686A5D7B56CE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81C748-4F21-6F46-9821-F65D94431ABB}" type="pres">
      <dgm:prSet presAssocID="{6AC29CCA-262C-824F-9449-D97E5C802949}" presName="sp" presStyleCnt="0"/>
      <dgm:spPr/>
    </dgm:pt>
    <dgm:pt modelId="{9204E8B5-9185-8947-A98F-953D5BA541C4}" type="pres">
      <dgm:prSet presAssocID="{53D9D4EB-ED14-C147-9F28-AB0A99268044}" presName="linNode" presStyleCnt="0"/>
      <dgm:spPr/>
    </dgm:pt>
    <dgm:pt modelId="{DF1BA7BB-447E-964C-BB9E-4B5D274C4A63}" type="pres">
      <dgm:prSet presAssocID="{53D9D4EB-ED14-C147-9F28-AB0A99268044}" presName="parentText" presStyleLbl="node1" presStyleIdx="1" presStyleCnt="4" custScaleX="82094" custLinFactNeighborX="-9" custLinFactNeighborY="42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11921F-C7A8-D742-951E-A6DE75DAA8C5}" type="pres">
      <dgm:prSet presAssocID="{53D9D4EB-ED14-C147-9F28-AB0A99268044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D863B1-7D85-A649-B031-9CE5AE3F2181}" type="pres">
      <dgm:prSet presAssocID="{B9AA8EB5-7416-C948-9DB8-C0F30CAE8B57}" presName="sp" presStyleCnt="0"/>
      <dgm:spPr/>
    </dgm:pt>
    <dgm:pt modelId="{8BF365F5-8695-0741-BFD2-FC64DD609289}" type="pres">
      <dgm:prSet presAssocID="{8E2888B2-E8C7-634E-8E53-B1D153768BBA}" presName="linNode" presStyleCnt="0"/>
      <dgm:spPr/>
    </dgm:pt>
    <dgm:pt modelId="{D7772CAE-80AC-104F-B3A3-154AEF44A1D5}" type="pres">
      <dgm:prSet presAssocID="{8E2888B2-E8C7-634E-8E53-B1D153768BBA}" presName="parentText" presStyleLbl="node1" presStyleIdx="2" presStyleCnt="4" custScaleX="8209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4C04C2-C22D-044D-9904-FF58C84D36A8}" type="pres">
      <dgm:prSet presAssocID="{8E2888B2-E8C7-634E-8E53-B1D153768BBA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CF5192-E5DF-2544-8D06-EB8C12A50638}" type="pres">
      <dgm:prSet presAssocID="{7E877BAE-AF17-3742-AA06-4CA8C57E69D7}" presName="sp" presStyleCnt="0"/>
      <dgm:spPr/>
    </dgm:pt>
    <dgm:pt modelId="{CCA6A8CA-7970-2F44-B324-7EF21C215F4A}" type="pres">
      <dgm:prSet presAssocID="{B23930C4-0F43-0C44-914F-A781F704B375}" presName="linNode" presStyleCnt="0"/>
      <dgm:spPr/>
    </dgm:pt>
    <dgm:pt modelId="{FD4DA016-1578-E249-BBC6-475EA47FE126}" type="pres">
      <dgm:prSet presAssocID="{B23930C4-0F43-0C44-914F-A781F704B375}" presName="parentText" presStyleLbl="node1" presStyleIdx="3" presStyleCnt="4" custScaleX="8209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D11A2D-FB71-A748-A99A-2CE08C2955DF}" type="pres">
      <dgm:prSet presAssocID="{B23930C4-0F43-0C44-914F-A781F704B375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314831-A29E-BF48-BAC7-B10ECA5FF824}" srcId="{91AE99F2-EAFD-6F49-94ED-4F11CDA231C7}" destId="{B23930C4-0F43-0C44-914F-A781F704B375}" srcOrd="3" destOrd="0" parTransId="{29C58B84-045E-2448-A442-9AAC72A3F5ED}" sibTransId="{E0AFCC1A-2BDB-E247-B35D-DD0554C32CCC}"/>
    <dgm:cxn modelId="{9BA67657-256B-1843-BE3C-0C6D6BA6AE80}" srcId="{8E2888B2-E8C7-634E-8E53-B1D153768BBA}" destId="{E70C9720-BA3C-1844-A6A3-C48809B91F30}" srcOrd="0" destOrd="0" parTransId="{70F54528-FC41-134E-95D4-3C20F4C56944}" sibTransId="{16A8583F-CA0B-1842-B031-E85599D5FA41}"/>
    <dgm:cxn modelId="{53D8930F-95DC-D648-BABA-515E33EFA554}" type="presOf" srcId="{B23930C4-0F43-0C44-914F-A781F704B375}" destId="{FD4DA016-1578-E249-BBC6-475EA47FE126}" srcOrd="0" destOrd="0" presId="urn:microsoft.com/office/officeart/2005/8/layout/vList5"/>
    <dgm:cxn modelId="{1EE8EB5C-0C2B-DA43-919F-453317A55035}" type="presOf" srcId="{D6799660-25A0-324C-BE44-D9B52644006D}" destId="{1BE036D4-D9B5-A544-80D0-DB433B07A548}" srcOrd="0" destOrd="0" presId="urn:microsoft.com/office/officeart/2005/8/layout/vList5"/>
    <dgm:cxn modelId="{559D21D7-2F38-FB45-902D-531A81E8D8D8}" srcId="{91AE99F2-EAFD-6F49-94ED-4F11CDA231C7}" destId="{9B2A0C1D-B0B9-644B-8377-686A5D7B56CE}" srcOrd="0" destOrd="0" parTransId="{066187EB-FD8B-6D41-8A98-10C32B743636}" sibTransId="{6AC29CCA-262C-824F-9449-D97E5C802949}"/>
    <dgm:cxn modelId="{2570CEBA-3D24-A84D-8084-075D0601CCF2}" type="presOf" srcId="{91AE99F2-EAFD-6F49-94ED-4F11CDA231C7}" destId="{432F87CE-C5DB-BB4F-AE2A-EE7A8F19F4D6}" srcOrd="0" destOrd="0" presId="urn:microsoft.com/office/officeart/2005/8/layout/vList5"/>
    <dgm:cxn modelId="{469DB68A-8C61-3E4A-9690-ADF852AE6E58}" srcId="{9B2A0C1D-B0B9-644B-8377-686A5D7B56CE}" destId="{D6799660-25A0-324C-BE44-D9B52644006D}" srcOrd="0" destOrd="0" parTransId="{F9671036-915F-774C-B5A4-CC293A58E299}" sibTransId="{A85A3C4C-AC1F-9C4C-A1D1-71A34356D4A7}"/>
    <dgm:cxn modelId="{7A682DED-E263-5749-9734-93FCEFEDB3FF}" type="presOf" srcId="{17240C90-03E7-EB4B-9D16-034A1CE8A1E4}" destId="{8BD11A2D-FB71-A748-A99A-2CE08C2955DF}" srcOrd="0" destOrd="0" presId="urn:microsoft.com/office/officeart/2005/8/layout/vList5"/>
    <dgm:cxn modelId="{BB7D638A-8C04-CB43-96AC-4CA669F1D0B1}" srcId="{91AE99F2-EAFD-6F49-94ED-4F11CDA231C7}" destId="{8E2888B2-E8C7-634E-8E53-B1D153768BBA}" srcOrd="2" destOrd="0" parTransId="{65947D20-8171-1347-A988-C17B786FB637}" sibTransId="{7E877BAE-AF17-3742-AA06-4CA8C57E69D7}"/>
    <dgm:cxn modelId="{B94E8A5B-B249-364E-8DF7-9E858B76E56F}" type="presOf" srcId="{B6253A09-4B82-A14B-965E-4BCAD9B36763}" destId="{3311921F-C7A8-D742-951E-A6DE75DAA8C5}" srcOrd="0" destOrd="0" presId="urn:microsoft.com/office/officeart/2005/8/layout/vList5"/>
    <dgm:cxn modelId="{420CE53A-1759-E94D-ACEF-39F71CB4BE96}" type="presOf" srcId="{53D9D4EB-ED14-C147-9F28-AB0A99268044}" destId="{DF1BA7BB-447E-964C-BB9E-4B5D274C4A63}" srcOrd="0" destOrd="0" presId="urn:microsoft.com/office/officeart/2005/8/layout/vList5"/>
    <dgm:cxn modelId="{ABC04CD9-D57F-8A43-87E6-4DDC29A901E0}" srcId="{91AE99F2-EAFD-6F49-94ED-4F11CDA231C7}" destId="{53D9D4EB-ED14-C147-9F28-AB0A99268044}" srcOrd="1" destOrd="0" parTransId="{688195CA-44BD-3D49-898B-EF3AE596BCFA}" sibTransId="{B9AA8EB5-7416-C948-9DB8-C0F30CAE8B57}"/>
    <dgm:cxn modelId="{A06542B9-A86B-154D-80DF-456E6159B176}" srcId="{B23930C4-0F43-0C44-914F-A781F704B375}" destId="{17240C90-03E7-EB4B-9D16-034A1CE8A1E4}" srcOrd="0" destOrd="0" parTransId="{0B7C5B74-A3ED-8742-837B-678156E53259}" sibTransId="{B607A89D-9C24-C745-8634-418BE5D35320}"/>
    <dgm:cxn modelId="{A581D1B9-9657-EB4B-8A62-C853E4C01B3C}" type="presOf" srcId="{E70C9720-BA3C-1844-A6A3-C48809B91F30}" destId="{C54C04C2-C22D-044D-9904-FF58C84D36A8}" srcOrd="0" destOrd="0" presId="urn:microsoft.com/office/officeart/2005/8/layout/vList5"/>
    <dgm:cxn modelId="{262581C4-2047-7240-83B3-1D27A40D1CD5}" type="presOf" srcId="{8E2888B2-E8C7-634E-8E53-B1D153768BBA}" destId="{D7772CAE-80AC-104F-B3A3-154AEF44A1D5}" srcOrd="0" destOrd="0" presId="urn:microsoft.com/office/officeart/2005/8/layout/vList5"/>
    <dgm:cxn modelId="{22A0CDA8-20F0-5F4C-8872-6F9BAE0B103E}" type="presOf" srcId="{9B2A0C1D-B0B9-644B-8377-686A5D7B56CE}" destId="{78F75E01-34A9-AB4D-876C-FC7A530E331C}" srcOrd="0" destOrd="0" presId="urn:microsoft.com/office/officeart/2005/8/layout/vList5"/>
    <dgm:cxn modelId="{31049775-9CA0-5C4D-95E1-C81CBBD983F8}" srcId="{53D9D4EB-ED14-C147-9F28-AB0A99268044}" destId="{B6253A09-4B82-A14B-965E-4BCAD9B36763}" srcOrd="0" destOrd="0" parTransId="{18C449F3-D092-6047-9CD2-D9801A64C268}" sibTransId="{01A3E2C0-7F74-AA44-800C-40BB1A1CA9D0}"/>
    <dgm:cxn modelId="{59168238-C4EE-5346-8021-D17A7E416DE6}" type="presParOf" srcId="{432F87CE-C5DB-BB4F-AE2A-EE7A8F19F4D6}" destId="{1EEBD992-3263-3848-A4C2-2315B6A1987E}" srcOrd="0" destOrd="0" presId="urn:microsoft.com/office/officeart/2005/8/layout/vList5"/>
    <dgm:cxn modelId="{1DF21EF2-658E-554D-9324-E944476C626F}" type="presParOf" srcId="{1EEBD992-3263-3848-A4C2-2315B6A1987E}" destId="{78F75E01-34A9-AB4D-876C-FC7A530E331C}" srcOrd="0" destOrd="0" presId="urn:microsoft.com/office/officeart/2005/8/layout/vList5"/>
    <dgm:cxn modelId="{3A703987-571F-7B47-8F5D-5C21BBB3E3FB}" type="presParOf" srcId="{1EEBD992-3263-3848-A4C2-2315B6A1987E}" destId="{1BE036D4-D9B5-A544-80D0-DB433B07A548}" srcOrd="1" destOrd="0" presId="urn:microsoft.com/office/officeart/2005/8/layout/vList5"/>
    <dgm:cxn modelId="{74342943-59ED-E24A-AAE0-6BFE129724AA}" type="presParOf" srcId="{432F87CE-C5DB-BB4F-AE2A-EE7A8F19F4D6}" destId="{5181C748-4F21-6F46-9821-F65D94431ABB}" srcOrd="1" destOrd="0" presId="urn:microsoft.com/office/officeart/2005/8/layout/vList5"/>
    <dgm:cxn modelId="{3C9B69E5-2BCF-D04A-87DD-677CD2C6D9D6}" type="presParOf" srcId="{432F87CE-C5DB-BB4F-AE2A-EE7A8F19F4D6}" destId="{9204E8B5-9185-8947-A98F-953D5BA541C4}" srcOrd="2" destOrd="0" presId="urn:microsoft.com/office/officeart/2005/8/layout/vList5"/>
    <dgm:cxn modelId="{F0488D47-6033-2F4C-8C56-2F26B9F8B84F}" type="presParOf" srcId="{9204E8B5-9185-8947-A98F-953D5BA541C4}" destId="{DF1BA7BB-447E-964C-BB9E-4B5D274C4A63}" srcOrd="0" destOrd="0" presId="urn:microsoft.com/office/officeart/2005/8/layout/vList5"/>
    <dgm:cxn modelId="{962C9817-B38D-1843-9A6B-256114751761}" type="presParOf" srcId="{9204E8B5-9185-8947-A98F-953D5BA541C4}" destId="{3311921F-C7A8-D742-951E-A6DE75DAA8C5}" srcOrd="1" destOrd="0" presId="urn:microsoft.com/office/officeart/2005/8/layout/vList5"/>
    <dgm:cxn modelId="{663908EA-B5B2-EA45-9A9E-D23093D03A66}" type="presParOf" srcId="{432F87CE-C5DB-BB4F-AE2A-EE7A8F19F4D6}" destId="{25D863B1-7D85-A649-B031-9CE5AE3F2181}" srcOrd="3" destOrd="0" presId="urn:microsoft.com/office/officeart/2005/8/layout/vList5"/>
    <dgm:cxn modelId="{F68FD3B7-0DAE-B244-BD56-7AAA8E99E636}" type="presParOf" srcId="{432F87CE-C5DB-BB4F-AE2A-EE7A8F19F4D6}" destId="{8BF365F5-8695-0741-BFD2-FC64DD609289}" srcOrd="4" destOrd="0" presId="urn:microsoft.com/office/officeart/2005/8/layout/vList5"/>
    <dgm:cxn modelId="{E25158AA-64B4-8243-B822-A253A56A61E6}" type="presParOf" srcId="{8BF365F5-8695-0741-BFD2-FC64DD609289}" destId="{D7772CAE-80AC-104F-B3A3-154AEF44A1D5}" srcOrd="0" destOrd="0" presId="urn:microsoft.com/office/officeart/2005/8/layout/vList5"/>
    <dgm:cxn modelId="{5EDC980B-4A5B-1A4C-A58F-30DE982BD205}" type="presParOf" srcId="{8BF365F5-8695-0741-BFD2-FC64DD609289}" destId="{C54C04C2-C22D-044D-9904-FF58C84D36A8}" srcOrd="1" destOrd="0" presId="urn:microsoft.com/office/officeart/2005/8/layout/vList5"/>
    <dgm:cxn modelId="{0188C28B-C8B2-0C46-B156-3F34ABDBBEE5}" type="presParOf" srcId="{432F87CE-C5DB-BB4F-AE2A-EE7A8F19F4D6}" destId="{6BCF5192-E5DF-2544-8D06-EB8C12A50638}" srcOrd="5" destOrd="0" presId="urn:microsoft.com/office/officeart/2005/8/layout/vList5"/>
    <dgm:cxn modelId="{6E23CBB2-EA50-E440-80B6-19BAC2486F56}" type="presParOf" srcId="{432F87CE-C5DB-BB4F-AE2A-EE7A8F19F4D6}" destId="{CCA6A8CA-7970-2F44-B324-7EF21C215F4A}" srcOrd="6" destOrd="0" presId="urn:microsoft.com/office/officeart/2005/8/layout/vList5"/>
    <dgm:cxn modelId="{5EAE75CD-2626-E149-9DF9-50A430AE48D6}" type="presParOf" srcId="{CCA6A8CA-7970-2F44-B324-7EF21C215F4A}" destId="{FD4DA016-1578-E249-BBC6-475EA47FE126}" srcOrd="0" destOrd="0" presId="urn:microsoft.com/office/officeart/2005/8/layout/vList5"/>
    <dgm:cxn modelId="{5C607EA0-C120-0A48-8B87-B701227B05C3}" type="presParOf" srcId="{CCA6A8CA-7970-2F44-B324-7EF21C215F4A}" destId="{8BD11A2D-FB71-A748-A99A-2CE08C2955D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036D4-D9B5-A544-80D0-DB433B07A548}">
      <dsp:nvSpPr>
        <dsp:cNvPr id="0" name=""/>
        <dsp:cNvSpPr/>
      </dsp:nvSpPr>
      <dsp:spPr>
        <a:xfrm rot="5400000">
          <a:off x="5916876" y="-2621855"/>
          <a:ext cx="791124" cy="6236728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/>
            <a:t>The 16 input bytes are substituted using an </a:t>
          </a:r>
          <a:r>
            <a:rPr lang="en-IN" sz="1900" b="1" kern="1200"/>
            <a:t>S-box</a:t>
          </a:r>
          <a:endParaRPr lang="en-GB" sz="1900" kern="1200" dirty="0"/>
        </a:p>
      </dsp:txBody>
      <dsp:txXfrm rot="-5400000">
        <a:off x="3194075" y="139565"/>
        <a:ext cx="6198109" cy="713886"/>
      </dsp:txXfrm>
    </dsp:sp>
    <dsp:sp modelId="{78F75E01-34A9-AB4D-876C-FC7A530E331C}">
      <dsp:nvSpPr>
        <dsp:cNvPr id="0" name=""/>
        <dsp:cNvSpPr/>
      </dsp:nvSpPr>
      <dsp:spPr>
        <a:xfrm>
          <a:off x="314085" y="2056"/>
          <a:ext cx="2879988" cy="9889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/>
            <a:t>SubBytes</a:t>
          </a:r>
          <a:endParaRPr lang="en-GB" sz="2800" kern="1200" dirty="0"/>
        </a:p>
      </dsp:txBody>
      <dsp:txXfrm>
        <a:off x="362359" y="50330"/>
        <a:ext cx="2783440" cy="892357"/>
      </dsp:txXfrm>
    </dsp:sp>
    <dsp:sp modelId="{3311921F-C7A8-D742-951E-A6DE75DAA8C5}">
      <dsp:nvSpPr>
        <dsp:cNvPr id="0" name=""/>
        <dsp:cNvSpPr/>
      </dsp:nvSpPr>
      <dsp:spPr>
        <a:xfrm rot="5400000">
          <a:off x="5916876" y="-1583504"/>
          <a:ext cx="791124" cy="6236728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/>
            <a:t>Each of the four rows of the matrix is shifted to the left</a:t>
          </a:r>
          <a:endParaRPr lang="en-GB" sz="1900" kern="1200" dirty="0"/>
        </a:p>
      </dsp:txBody>
      <dsp:txXfrm rot="-5400000">
        <a:off x="3194075" y="1177916"/>
        <a:ext cx="6198109" cy="713886"/>
      </dsp:txXfrm>
    </dsp:sp>
    <dsp:sp modelId="{DF1BA7BB-447E-964C-BB9E-4B5D274C4A63}">
      <dsp:nvSpPr>
        <dsp:cNvPr id="0" name=""/>
        <dsp:cNvSpPr/>
      </dsp:nvSpPr>
      <dsp:spPr>
        <a:xfrm>
          <a:off x="313524" y="1044580"/>
          <a:ext cx="2879988" cy="98890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/>
            <a:t>ShiftRows</a:t>
          </a:r>
          <a:endParaRPr lang="en-GB" sz="3400" kern="1200" dirty="0"/>
        </a:p>
      </dsp:txBody>
      <dsp:txXfrm>
        <a:off x="361798" y="1092854"/>
        <a:ext cx="2783440" cy="892357"/>
      </dsp:txXfrm>
    </dsp:sp>
    <dsp:sp modelId="{C54C04C2-C22D-044D-9904-FF58C84D36A8}">
      <dsp:nvSpPr>
        <dsp:cNvPr id="0" name=""/>
        <dsp:cNvSpPr/>
      </dsp:nvSpPr>
      <dsp:spPr>
        <a:xfrm rot="5400000">
          <a:off x="5916876" y="-545154"/>
          <a:ext cx="791124" cy="6236728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 dirty="0"/>
            <a:t>Each column of four bytes is now transformed using a special mathematical function.</a:t>
          </a:r>
          <a:endParaRPr lang="en-GB" sz="1900" kern="1200" dirty="0"/>
        </a:p>
      </dsp:txBody>
      <dsp:txXfrm rot="-5400000">
        <a:off x="3194075" y="2216266"/>
        <a:ext cx="6198109" cy="713886"/>
      </dsp:txXfrm>
    </dsp:sp>
    <dsp:sp modelId="{D7772CAE-80AC-104F-B3A3-154AEF44A1D5}">
      <dsp:nvSpPr>
        <dsp:cNvPr id="0" name=""/>
        <dsp:cNvSpPr/>
      </dsp:nvSpPr>
      <dsp:spPr>
        <a:xfrm>
          <a:off x="314085" y="2078757"/>
          <a:ext cx="2879988" cy="98890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/>
            <a:t>MixColumns</a:t>
          </a:r>
          <a:endParaRPr lang="en-GB" sz="3400" kern="1200" dirty="0"/>
        </a:p>
      </dsp:txBody>
      <dsp:txXfrm>
        <a:off x="362359" y="2127031"/>
        <a:ext cx="2783440" cy="892357"/>
      </dsp:txXfrm>
    </dsp:sp>
    <dsp:sp modelId="{8BD11A2D-FB71-A748-A99A-2CE08C2955DF}">
      <dsp:nvSpPr>
        <dsp:cNvPr id="0" name=""/>
        <dsp:cNvSpPr/>
      </dsp:nvSpPr>
      <dsp:spPr>
        <a:xfrm rot="5400000">
          <a:off x="5916876" y="493196"/>
          <a:ext cx="791124" cy="6236728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900" kern="1200"/>
            <a:t>The 16 bytes of the matrix are now considered as 128 bits and are XORed to the 128 bits of the round key.</a:t>
          </a:r>
          <a:endParaRPr lang="en-GB" sz="1900" kern="1200"/>
        </a:p>
      </dsp:txBody>
      <dsp:txXfrm rot="-5400000">
        <a:off x="3194075" y="3254617"/>
        <a:ext cx="6198109" cy="713886"/>
      </dsp:txXfrm>
    </dsp:sp>
    <dsp:sp modelId="{FD4DA016-1578-E249-BBC6-475EA47FE126}">
      <dsp:nvSpPr>
        <dsp:cNvPr id="0" name=""/>
        <dsp:cNvSpPr/>
      </dsp:nvSpPr>
      <dsp:spPr>
        <a:xfrm>
          <a:off x="314085" y="3117108"/>
          <a:ext cx="2879988" cy="98890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/>
            <a:t>AddRoundKey</a:t>
          </a:r>
          <a:endParaRPr lang="en-GB" sz="3400" kern="1200" dirty="0"/>
        </a:p>
      </dsp:txBody>
      <dsp:txXfrm>
        <a:off x="362359" y="3165382"/>
        <a:ext cx="2783440" cy="8923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confusion step is the S-box substitution, while the diffusion step is where the output of the S-boxes is rearranged according to the P-box permutation rules.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686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97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94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53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0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7.jpe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20.jp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19.jpeg"/><Relationship Id="rId1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20.jp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9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0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openxmlformats.org/officeDocument/2006/relationships/image" Target="../media/image19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E3530F3-E595-EA48-AA18-0E0EA367D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705EAF9-7E28-6840-B3F3-400CC3AA94E3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FAAFD150-FB5C-D647-A779-AD0371D91A8C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84CE05E9-3044-3847-8DEA-6EAE6F235992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1EAB505-E3B4-1D49-BC5E-C9396D602A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7E5B9ED-D9BE-724F-B2D9-6D756BF0FB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1BE2BE76-7FB8-884F-B7A9-AB3AB25BC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BC2B340-585A-DF45-A35E-283C91E67BD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9678E44-6045-454D-AEE8-12647A810D1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D118EBC5-91DE-F04D-8AAA-1BC6DB297E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3EBF0051-D08C-834A-B6EC-F27DB682F9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381725B-9534-4D41-9342-D6448D5B5FA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46F9BF8-CED0-2A42-8AA1-77528C6E8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2512ABA-9FD2-F841-9DC5-9BB8DE9D2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50" name="Picture 49" descr="User icon Royalty Free Vector Image - VectorStock">
            <a:extLst>
              <a:ext uri="{FF2B5EF4-FFF2-40B4-BE49-F238E27FC236}">
                <a16:creationId xmlns:a16="http://schemas.microsoft.com/office/drawing/2014/main" id="{63DC0D2C-AEBD-2B43-A40F-219AF41A91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3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209AA-082C-4E46-9195-9B39951B64A8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</p:spTree>
    <p:extLst>
      <p:ext uri="{BB962C8B-B14F-4D97-AF65-F5344CB8AC3E}">
        <p14:creationId xmlns:p14="http://schemas.microsoft.com/office/powerpoint/2010/main" val="345581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66FB81-7CD1-9742-AB26-00ED3C9FA9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C48990E-2530-AF41-A8F8-E84A84CD0F15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76999E19-2095-6F41-BABD-A4D5328B8D3B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3B6AF243-7086-6447-B371-BD68AF74F922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C571E73-2208-1F4D-8158-CF5BF9FF8A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E84546-AA85-4D4C-AAE7-968D05BC51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DC3276D8-47BA-E24C-A53B-545E5121F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A6E3978-8F24-3A4E-B81F-AB7C4007A9C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FE175BA-4A88-514D-9EF1-A74A9579B53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2FB9B43-4C63-7040-84C8-A863841BB0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06CE974E-FE07-CE47-BE54-A75C51D1E7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B91600E-1457-7844-B4E6-41FD4E413BA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A038702-1A46-D741-B21C-9CBEB778F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7" name="Picture 46" descr="User icon Royalty Free Vector Image - VectorStock">
            <a:extLst>
              <a:ext uri="{FF2B5EF4-FFF2-40B4-BE49-F238E27FC236}">
                <a16:creationId xmlns:a16="http://schemas.microsoft.com/office/drawing/2014/main" id="{F5D28666-61B6-684E-9074-01B275C3A9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15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820DD8E-C140-B845-97C2-5F19A2BF6E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3D61B0-DF5E-5844-A9D4-8B4AD1251FE9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A471078D-3455-8C44-9933-F218631F6A8F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737E34BF-3299-AD4D-89A4-5F0D85F72F7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C1EC245-2945-2E47-908A-04F3603021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D84AE1-944A-8848-AFAF-63B256440E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8B5EBDE-8563-1B4A-BBEA-353E73E10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9516460-1170-1B41-86CB-3C8E0E6D74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B519DED-2E89-7B4D-A43B-DC358252664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63B8940-5DD8-8E4F-9F6E-F7A604EF5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EE4BDE8-D1D7-AA4E-80FE-89B844354F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D193339-DFA6-1E42-9BA5-271BA1C8AF3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2686C7A-9CE0-EA4B-B701-BDAE2FBAA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7F58ED9E-F84D-FC41-8193-CD707BA5D0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31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86134B3-58BE-F14A-BE8B-57E18041F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946713E-D602-954E-ADDB-4976EE51F0D3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656F8BE8-600F-B64C-8A78-5EA9F842D94B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76036EBB-CECE-9E4B-ACE1-A2A1DE91B528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CBCE9B-FA1B-0047-812E-F55E8AA260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068E7A2-19F4-F24B-B073-BCE81A8C36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CE2786B-9FF5-3944-831A-5F7D820F5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203D558-1FFA-4C4F-AC30-8869E894C8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2DC0A16-6E1B-974E-ABC7-F00B346719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02FACFC-D86D-2449-82F7-4FA2D2F01E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A3BEFF8-8958-1644-800B-A125DCE2DE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1F55395-7813-C248-B7BE-24D04CB71D9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C964714-52EC-5548-8107-AAB0134856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25258E5A-E611-844D-B52B-8B53E193AA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355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6D2BFC-B984-0547-807F-0CDDC5070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5CB272E-D38A-2048-A70E-426C443ABD0C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891219F5-207B-284A-BBA7-0079914E62B4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F7F7325C-2C52-734E-A544-917A8BA86D92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28F1532-D575-5140-8777-167ECB8F9B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47E9C10-8A8A-0A46-B517-47161CEAAC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D6FBFCF1-F559-DC4A-B86B-609BE3958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087FBE8-C595-F949-9F52-DB1D979B8D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DBDD603-6EE0-0440-9C59-E9DB2EDD511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24D946A9-3B04-4548-AA50-5C0DBE963C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C069720-E1F5-9449-AAF5-8802D2BEF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BCE1B1F-1F6D-D54F-9E18-31866013713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A6DB1D3-EADB-EF44-8169-06A5C4689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ED6E06EA-4F7A-8F43-91D1-961E712888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313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4" descr="https://cdn5.vectorstock.com/i/1000x1000/21/59/dbms-database-management-system-computer-data-vector-8212159.jpg">
            <a:extLst>
              <a:ext uri="{FF2B5EF4-FFF2-40B4-BE49-F238E27FC236}">
                <a16:creationId xmlns:a16="http://schemas.microsoft.com/office/drawing/2014/main" id="{8D4396BC-5242-D94F-8E69-A72690FB250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t="9689" r="5315" b="18089"/>
          <a:stretch/>
        </p:blipFill>
        <p:spPr bwMode="auto">
          <a:xfrm>
            <a:off x="8407803" y="2089594"/>
            <a:ext cx="2880000" cy="26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C790868-6719-B24D-B907-C9AFE52491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47ED87-6603-A54C-A2CC-87D5B51B4E0F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6" name="Freeform 13">
            <a:extLst>
              <a:ext uri="{FF2B5EF4-FFF2-40B4-BE49-F238E27FC236}">
                <a16:creationId xmlns:a16="http://schemas.microsoft.com/office/drawing/2014/main" id="{0EC3C86D-1564-3741-969E-C790FA56C320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7" name="Freeform 17">
            <a:extLst>
              <a:ext uri="{FF2B5EF4-FFF2-40B4-BE49-F238E27FC236}">
                <a16:creationId xmlns:a16="http://schemas.microsoft.com/office/drawing/2014/main" id="{244FD3DB-8AF9-CD42-9AEA-879B4E8C37FC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B393065-03E0-594B-AC9C-63E1D4E10F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182C28B2-A4EE-404A-A759-E4500A839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23F9B63-1A5B-DE4B-8F3B-B9C2C51163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B12BA1B-2262-C845-8290-E900963192E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40831625-19E9-EC4D-BD6A-B5E8195F61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22B02233-EF2B-2443-8095-99B70F3DD6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E05E3E1-C04C-884B-899C-28F60ED5532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ED78D8F-68A7-3644-B75F-CBB8408555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6D8314FB-A0BF-D44D-A575-451467DDC2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143B0A8-2114-1C49-852B-D508C3633CB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89" y="1795212"/>
            <a:ext cx="2880360" cy="277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69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E02216C-C343-8747-B542-352FAC887E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5D74793-F2C9-9B44-9903-80E671B0524E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71ABFFCC-FDFF-9243-8AFA-B7ECBA3396E1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02F13025-4A92-A747-ADA7-B8394182319B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4718834-A922-474B-AF10-CA62D10B60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B6C8693-849A-5540-98BE-1FBE224C18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ECE39919-834C-DD44-A2E8-AE850AB01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97146A6-8681-5046-A8EA-E2FB1ADF92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A8A4726-07B5-0541-A7DB-D44067D307C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D3712B52-5E7A-C54F-91A0-7895E06AC9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B8F95CA-5AD9-4D4F-9AD3-1ED004B0B6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6AEBD84-F962-5D41-B339-13F5BE5DE7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142AC3-0EBC-584F-9C4A-B8FBEB000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C733A788-8214-BC4C-8494-810701F934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797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62B9BB3-DEDA-2F4B-A380-DE386BDE3B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DF2A1DF-1C33-E943-98DB-E90F51EC058B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416D403B-8EDE-2042-BD96-FDEDA4564E28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D72753E8-B7B8-0449-AD7F-28A17EBE94E3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21ACCB9-C496-DC46-A905-6E83D95EE9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8AAE9F5-B132-6E43-A247-1F92BF8737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6BBA8E60-2FEE-2040-86FC-C53D83CA8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627CC1A-206E-4647-85A6-A4401FD8918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EC0ECB9-06CC-4C47-B152-8DF8A0A675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82AA28A-9344-7340-817B-ADE641B799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7520BE6-F11A-4E43-8426-661D684C09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A6D48C-9475-2942-A504-BD4F6517DFC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A8E096-1F35-F24D-A5D7-48EF892A7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E4B85BDB-997F-F944-92FB-33C5C67C67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847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622E5BE-4D56-294F-8333-FA33FDBBEC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8C2782-F1CB-3140-A1FD-ADA7387699B9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596A772C-F2AA-E84D-8B0D-30A4E33E501B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8AEB168F-3A96-3842-B07D-75059ED3199D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F15EE77-0E93-6345-93B5-CABCF596CF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D0CEC8-7A46-7A43-8890-DDEF4D767F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B83B68DD-D693-6E4E-BE38-E24112409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FBE3985-9589-CD42-A95B-71909B4ED0B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CF967ED-404F-C449-8921-F8C49904E77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397E2A59-D7B6-A14F-B0B3-08CB27D791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79FD625-5CCC-A84E-AC86-0C07553583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76C01FE-9B83-0A4F-B7A5-9B1B484BB92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B0E8790-51BF-6D40-95C7-C8687504E9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A8D3440D-C8BF-EE4E-8FB1-6E79EEBA95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576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E6A39-B94D-4B44-87FF-81B630E6F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061B7F-424E-7B4C-8835-80A4C385F464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C1391A50-5EAE-2143-AB1B-14B06B5D1C02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CB3B8DC7-4401-BE47-9521-82A6D33DD19E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DBDF622-A0BA-2F47-8E30-116370FAD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DDF0E80-5A94-F846-8528-46F9FDF986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75BB76DE-E7D5-8A45-8935-78A6F09C0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C04DDFE-982C-DB48-BCC6-91745921EDE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D5F401E-D15E-7F46-9409-A74E3DF56B7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C601EB9-EDC6-A84D-93FF-FE0A2A5522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69B560A8-BFD0-504C-836C-5BDCE952A1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11DE859-206B-734B-AC60-B4B72F82E5F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B5FD58E-A530-5B4D-B66E-CA0317957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E26D7B6C-080F-CA4F-9D87-ECE5CA4A53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81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0844F7-B1E8-C14E-9D9F-20EC050A0FBF}"/>
              </a:ext>
            </a:extLst>
          </p:cNvPr>
          <p:cNvGrpSpPr/>
          <p:nvPr userDrawn="1"/>
        </p:nvGrpSpPr>
        <p:grpSpPr>
          <a:xfrm>
            <a:off x="9506678" y="708951"/>
            <a:ext cx="2554142" cy="828000"/>
            <a:chOff x="131178" y="5775961"/>
            <a:chExt cx="2530238" cy="8202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0767CF8-CEA4-D247-8961-5FAFC9388C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59C4B1-B342-DB40-9BF7-DA9F2810F42A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: Rounded Corners 16">
            <a:extLst>
              <a:ext uri="{FF2B5EF4-FFF2-40B4-BE49-F238E27FC236}">
                <a16:creationId xmlns:a16="http://schemas.microsoft.com/office/drawing/2014/main" id="{F9B9F1F1-962F-6B42-ADD5-114B76A2CF68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9605EF62-6505-4A4B-BE31-06DB3AC427ED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F7594A79-B00D-5542-ADB3-CE314B21E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Introduction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362F38DA-89B2-284D-AC10-6DCE5B666DE5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29" name="Shape 56">
            <a:extLst>
              <a:ext uri="{FF2B5EF4-FFF2-40B4-BE49-F238E27FC236}">
                <a16:creationId xmlns:a16="http://schemas.microsoft.com/office/drawing/2014/main" id="{EBB3EAC6-54FF-8D46-BDF5-74745025220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0B8189-E0A7-7140-9F0E-E80A0D6BCCCA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FFB54A-AC29-2141-853D-294ED7141117}"/>
              </a:ext>
            </a:extLst>
          </p:cNvPr>
          <p:cNvCxnSpPr/>
          <p:nvPr userDrawn="1"/>
        </p:nvCxnSpPr>
        <p:spPr>
          <a:xfrm>
            <a:off x="131180" y="6604000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6839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F350D6B-9DB3-2148-B2CB-2B7C7285D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D00C5DA-9A0B-B24F-9EC5-76BCCC325B50}"/>
              </a:ext>
            </a:extLst>
          </p:cNvPr>
          <p:cNvSpPr txBox="1"/>
          <p:nvPr userDrawn="1"/>
        </p:nvSpPr>
        <p:spPr>
          <a:xfrm>
            <a:off x="1837677" y="5802204"/>
            <a:ext cx="4660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School of Computer Science, Darshan University, Rajkot</a:t>
            </a:r>
          </a:p>
        </p:txBody>
      </p:sp>
      <p:sp>
        <p:nvSpPr>
          <p:cNvPr id="36" name="Freeform 13">
            <a:extLst>
              <a:ext uri="{FF2B5EF4-FFF2-40B4-BE49-F238E27FC236}">
                <a16:creationId xmlns:a16="http://schemas.microsoft.com/office/drawing/2014/main" id="{2D3625A9-EE29-D54C-B4AB-CA7C51065B6B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7" name="Freeform 17">
            <a:extLst>
              <a:ext uri="{FF2B5EF4-FFF2-40B4-BE49-F238E27FC236}">
                <a16:creationId xmlns:a16="http://schemas.microsoft.com/office/drawing/2014/main" id="{86AADAD8-2C9D-2642-ADDD-2C31AEFACD55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7B92031-D806-1A4D-A507-C19CE95B4F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5CC97E3-2DFF-284E-AFBC-6AD6310991E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0861" y="2461608"/>
            <a:ext cx="3191649" cy="1576463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81DD26CD-EB54-9C49-995A-A1677164C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A517DF0-AF65-A246-A6EE-40CB0A8EA5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3CE410-FA5F-0A4E-AE68-BEFB676C2AB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E2906A2-CD49-CB4E-8BAC-58CA4057AB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09210C9-4E89-3B41-976F-0E7B306DDF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84F3949-68F6-654F-8666-B97AA18322ED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0862" y="119322"/>
            <a:ext cx="3546204" cy="160232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905A432-2273-FB4D-A831-D1185EEBE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36D29D-9442-9F4E-8F75-1AAD78587B0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0" name="Picture 49" descr="User icon Royalty Free Vector Image - VectorStock">
            <a:extLst>
              <a:ext uri="{FF2B5EF4-FFF2-40B4-BE49-F238E27FC236}">
                <a16:creationId xmlns:a16="http://schemas.microsoft.com/office/drawing/2014/main" id="{0452FEB6-AF2A-9844-9315-F6399C88EC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919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220C8BC-1AB9-A842-9D78-1B37F0253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0993D0-9F5D-8840-9992-092C1B8FF021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2D051FB2-C980-6447-84BE-9646F7C31A10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48E07297-ADD3-9C4C-AD36-D9B0CA807C0A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8F472A9-B220-C146-B296-ADC45388CB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48989C9-7107-F54D-8524-332C589C71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520D92FD-4A39-BF40-A294-E632CFD40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71D2547-B9DC-3C41-BDC4-171D1B1F7E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1671275-29EC-8C48-B02E-5FE8ECED23D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4D78E2D1-95D3-5649-94EE-5497BCB432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CA1C641-8279-7046-8BB2-7B2D29635B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2713CE4-CFCB-3A4F-BA94-EA8AD1C6BCC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C3D65C5-E6CE-8742-AF7B-6E3D9C4B9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F3962432-878B-0B43-A08E-00C1FF6C2A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9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https://cdn5.vectorstock.com/i/1000x1000/21/59/dbms-database-management-system-computer-data-vector-8212159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t="9689" r="5315" b="18089"/>
          <a:stretch/>
        </p:blipFill>
        <p:spPr bwMode="auto">
          <a:xfrm>
            <a:off x="8407803" y="2089594"/>
            <a:ext cx="2880000" cy="26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1030" name="Picture 6" descr="What You Should Know and Do Before Becoming a Data Scientist - Drilling  Sense from Data">
            <a:extLst>
              <a:ext uri="{FF2B5EF4-FFF2-40B4-BE49-F238E27FC236}">
                <a16:creationId xmlns:a16="http://schemas.microsoft.com/office/drawing/2014/main" id="{05F0B00D-638A-964D-B6BF-3A3F555E7E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265" y="1788483"/>
            <a:ext cx="4131076" cy="204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066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660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School of Computer Science, 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057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131180" y="6604000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16">
            <a:extLst>
              <a:ext uri="{FF2B5EF4-FFF2-40B4-BE49-F238E27FC236}">
                <a16:creationId xmlns:a16="http://schemas.microsoft.com/office/drawing/2014/main" id="{C2E8DACE-EE39-314C-966F-CB5430C0AC19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D3FE74A2-4088-1D41-AE50-64F01E41C658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85AC5EEE-280F-334A-A474-573C6C0AD60A}"/>
              </a:ext>
            </a:extLst>
          </p:cNvPr>
          <p:cNvSpPr txBox="1">
            <a:spLocks/>
          </p:cNvSpPr>
          <p:nvPr userDrawn="1"/>
        </p:nvSpPr>
        <p:spPr>
          <a:xfrm>
            <a:off x="2954152" y="6578262"/>
            <a:ext cx="7179528" cy="25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/>
              <a:t> 2101CS622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(CN)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Unit:2 – </a:t>
            </a:r>
            <a:r>
              <a:rPr lang="en-US" sz="1200" dirty="0">
                <a:ea typeface="Segoe UI Black"/>
              </a:rPr>
              <a:t>DES, AES &amp; Modes of operation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2F323922-AE14-BF46-9CE4-7BC14503F841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29" name="Shape 56">
            <a:extLst>
              <a:ext uri="{FF2B5EF4-FFF2-40B4-BE49-F238E27FC236}">
                <a16:creationId xmlns:a16="http://schemas.microsoft.com/office/drawing/2014/main" id="{CC3229B5-5268-9F44-A8B7-066ABB1EE21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25E913-C01C-424D-8D99-C8196613D9A8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B10687-3B4B-2A4B-AB3B-673778E9B3D8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84E34C89-7096-4340-A6A6-1404F51936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3682" y="5799487"/>
            <a:ext cx="1832503" cy="77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54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B8FEE4-E542-57FC-3469-83022BB0CD6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8163" y="114092"/>
            <a:ext cx="3016359" cy="128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279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8163" y="114092"/>
            <a:ext cx="3016359" cy="128188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1026" name="Picture 2" descr="Cyber Security - Denovo - Legal Case Management Software for UK Law Firms">
            <a:extLst>
              <a:ext uri="{FF2B5EF4-FFF2-40B4-BE49-F238E27FC236}">
                <a16:creationId xmlns:a16="http://schemas.microsoft.com/office/drawing/2014/main" id="{3EBFF55E-F6DD-96B2-BD50-D9BD0D0E94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779" y="2175639"/>
            <a:ext cx="2426582" cy="24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06364"/>
            <a:ext cx="11684000" cy="808037"/>
          </a:xfrm>
        </p:spPr>
        <p:txBody>
          <a:bodyPr/>
          <a:lstStyle>
            <a:lvl1pPr algn="l">
              <a:defRPr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90600"/>
            <a:ext cx="11684000" cy="5334000"/>
          </a:xfrm>
        </p:spPr>
        <p:txBody>
          <a:bodyPr>
            <a:normAutofit/>
          </a:bodyPr>
          <a:lstStyle>
            <a:lvl1pPr marL="342900" indent="-342900" algn="just">
              <a:lnSpc>
                <a:spcPct val="114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4000"/>
              </a:lnSpc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lnSpc>
                <a:spcPct val="114000"/>
              </a:lnSpc>
              <a:buClr>
                <a:schemeClr val="tx1">
                  <a:lumMod val="95000"/>
                  <a:lumOff val="5000"/>
                </a:schemeClr>
              </a:buClr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lnSpc>
                <a:spcPct val="114000"/>
              </a:lnSpc>
              <a:buClr>
                <a:schemeClr val="tx1">
                  <a:lumMod val="95000"/>
                  <a:lumOff val="5000"/>
                </a:schemeClr>
              </a:buClr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lnSpc>
                <a:spcPct val="114000"/>
              </a:lnSpc>
              <a:buClr>
                <a:schemeClr val="tx1">
                  <a:lumMod val="95000"/>
                  <a:lumOff val="5000"/>
                </a:schemeClr>
              </a:buClr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ktangel 1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Unit-1: Symmetric</a:t>
            </a:r>
            <a:r>
              <a:rPr lang="da-DK" sz="16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Cipher Model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</a:t>
            </a:r>
            <a:r>
              <a:rPr lang="da-DK" sz="16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BabariaInstitute of Engineering &amp; Technology            </a:t>
            </a:r>
            <a:fld id="{6E8469F3-9EE8-43CF-BEDC-475B89412D1D}" type="slidenum">
              <a:rPr lang="da-DK" sz="16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>
                <a:defRPr/>
              </a:pPr>
              <a:t>‹#›</a:t>
            </a:fld>
            <a:endParaRPr lang="da-DK" sz="16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21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71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16">
            <a:extLst>
              <a:ext uri="{FF2B5EF4-FFF2-40B4-BE49-F238E27FC236}">
                <a16:creationId xmlns:a16="http://schemas.microsoft.com/office/drawing/2014/main" id="{A83EC325-801E-1444-AF90-DA60E9B6D3F8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27064FA1-923A-ED45-9757-3DB5CD604881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E94A8CF0-892B-2F46-816A-D2A122B00A03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D95B4F31-E80D-5D44-B03C-09D0D0BD80D5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29" name="Shape 56">
            <a:extLst>
              <a:ext uri="{FF2B5EF4-FFF2-40B4-BE49-F238E27FC236}">
                <a16:creationId xmlns:a16="http://schemas.microsoft.com/office/drawing/2014/main" id="{452C53E5-5198-DE46-B6DC-B6632CA1E7F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AA73BD-5DDB-924D-BF2A-BDF49F51D03C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CAE946-77CD-B84C-B426-95CCBED2FE7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F734A9D-4708-974C-86B2-16B31ACB9502}"/>
              </a:ext>
            </a:extLst>
          </p:cNvPr>
          <p:cNvGrpSpPr/>
          <p:nvPr userDrawn="1"/>
        </p:nvGrpSpPr>
        <p:grpSpPr>
          <a:xfrm>
            <a:off x="-438873" y="5774875"/>
            <a:ext cx="2554142" cy="828000"/>
            <a:chOff x="131178" y="5775961"/>
            <a:chExt cx="2530238" cy="82025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D51C95D-C918-7047-BE41-09CC62B893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43F8BEF-5E0C-9D4D-A4BA-E61423A67A38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060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8FB410-A035-054C-91FD-39B3194C9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2DC1DA-6FA8-354E-A603-7BB2736B5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1" name="Freeform 17">
            <a:extLst>
              <a:ext uri="{FF2B5EF4-FFF2-40B4-BE49-F238E27FC236}">
                <a16:creationId xmlns:a16="http://schemas.microsoft.com/office/drawing/2014/main" id="{151307A5-CC84-E142-AE46-27FCC2243E1C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7D588-807C-354B-B08E-484D26AEC87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9807" y="5890891"/>
            <a:ext cx="1778000" cy="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90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014C5BD7-78B6-0A41-88D0-01BEEB016A28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D45E374D-AEFA-7F40-AAFA-EC19FAB4E1E4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275884FA-E7FE-2F44-8B82-45040FF918D2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2EEA58B-B239-B54D-A551-AC46E96438DC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BB8962-9112-B64F-ABB8-D54B08B0191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6AE81C-B2A7-6F4D-BCF9-EAA1E1325663}"/>
              </a:ext>
            </a:extLst>
          </p:cNvPr>
          <p:cNvGrpSpPr/>
          <p:nvPr userDrawn="1"/>
        </p:nvGrpSpPr>
        <p:grpSpPr>
          <a:xfrm>
            <a:off x="9637856" y="0"/>
            <a:ext cx="2554142" cy="828000"/>
            <a:chOff x="131178" y="5775961"/>
            <a:chExt cx="2530238" cy="82025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7FA1340-1F1E-7C4A-81E1-FA5A212AA4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2CBEBC-6E0B-E246-8811-9B484A30A6EF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763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05CA28BD-97AA-284E-AE34-C671CCBAC791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F94EA43E-7263-834E-9414-7CE428CBC513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26EC5970-9D3E-8740-9144-3C02C8E5F77A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5528B19E-5814-914B-9EA3-2489A2ADF77A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4CF344-001F-6D42-B016-EF294039E869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DFBF79-9488-534D-8EBF-FDFD2D55B8F5}"/>
              </a:ext>
            </a:extLst>
          </p:cNvPr>
          <p:cNvGrpSpPr/>
          <p:nvPr userDrawn="1"/>
        </p:nvGrpSpPr>
        <p:grpSpPr>
          <a:xfrm>
            <a:off x="9637856" y="0"/>
            <a:ext cx="2554142" cy="828000"/>
            <a:chOff x="131178" y="5775961"/>
            <a:chExt cx="2530238" cy="82025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00A1B1-85E1-9042-B510-1CFBFBFEC6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B8FAAA5-FEFD-E940-A180-92BBDAA0EA13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132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CA498400-8E9D-4343-987F-A35FB0F1163F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25ECA6AD-7614-884D-B1D9-CB3FF23DB89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DA344CBC-D584-5942-80C1-ADD1F7F9FD9D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E6F407E-8D1A-134E-B01D-6E63C5623451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096636-E0BF-A045-A788-06DCEEBA99D0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E766632-7DA4-404C-8E08-371C13C4EDF7}"/>
              </a:ext>
            </a:extLst>
          </p:cNvPr>
          <p:cNvGrpSpPr/>
          <p:nvPr userDrawn="1"/>
        </p:nvGrpSpPr>
        <p:grpSpPr>
          <a:xfrm>
            <a:off x="-438873" y="5774875"/>
            <a:ext cx="2554142" cy="828000"/>
            <a:chOff x="131178" y="5775961"/>
            <a:chExt cx="2530238" cy="82025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6F0F9D8-EE69-744F-AB08-5263DEB711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EACD62-39FF-4B4A-AFE1-0EFCB7BBC313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7996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CA6D14-5696-BF9C-B965-EDF615AE1C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102388"/>
            <a:ext cx="1778000" cy="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7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7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667" r:id="rId24"/>
    <p:sldLayoutId id="2147483670" r:id="rId25"/>
    <p:sldLayoutId id="2147483687" r:id="rId26"/>
    <p:sldLayoutId id="2147483688" r:id="rId27"/>
    <p:sldLayoutId id="2147483672" r:id="rId28"/>
    <p:sldLayoutId id="2147483689" r:id="rId29"/>
    <p:sldLayoutId id="2147483690" r:id="rId30"/>
    <p:sldLayoutId id="2147483673" r:id="rId31"/>
    <p:sldLayoutId id="2147483692" r:id="rId32"/>
    <p:sldLayoutId id="2147483691" r:id="rId33"/>
    <p:sldLayoutId id="2147483685" r:id="rId34"/>
    <p:sldLayoutId id="2147483719" r:id="rId35"/>
    <p:sldLayoutId id="2147483720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0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0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6811F6A-0E4B-0240-8F6A-1A576893E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89" y="1122364"/>
            <a:ext cx="8166822" cy="2578780"/>
          </a:xfrm>
        </p:spPr>
        <p:txBody>
          <a:bodyPr/>
          <a:lstStyle/>
          <a:p>
            <a:r>
              <a:rPr lang="en-US" sz="4800" b="0" dirty="0">
                <a:latin typeface="Roboto Condensed Light"/>
                <a:ea typeface="Roboto Condensed Light"/>
              </a:rPr>
              <a:t>Unit-2</a:t>
            </a:r>
            <a:r>
              <a:rPr lang="en-US" dirty="0">
                <a:ea typeface="Segoe UI Black"/>
              </a:rPr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sz="4000" dirty="0">
                <a:ea typeface="Segoe UI Black"/>
              </a:rPr>
              <a:t>DES, AES &amp; Modes of operation</a:t>
            </a:r>
            <a:endParaRPr lang="en-US" dirty="0">
              <a:ea typeface="Segoe UI Black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dirty="0" err="1"/>
              <a:t>maulik.trivedi@darshan.ac.in</a:t>
            </a:r>
            <a:endParaRPr lang="en-US" sz="1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/>
              <a:t>9998 265 805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Computer Engineering Department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gradFill flip="none" rotWithShape="1">
                  <a:gsLst>
                    <a:gs pos="10000">
                      <a:srgbClr val="B71B1C"/>
                    </a:gs>
                    <a:gs pos="95000">
                      <a:srgbClr val="ED524F"/>
                    </a:gs>
                  </a:gsLst>
                  <a:lin ang="0" scaled="1"/>
                  <a:tileRect/>
                </a:gradFill>
              </a:rPr>
              <a:t>Prof. Maulik D. Trivedi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Information &amp; Network Security </a:t>
            </a:r>
            <a:r>
              <a:rPr lang="en-US" dirty="0"/>
              <a:t>(INS)</a:t>
            </a:r>
          </a:p>
          <a:p>
            <a:pPr>
              <a:spcAft>
                <a:spcPts val="600"/>
              </a:spcAft>
            </a:pPr>
            <a:r>
              <a:rPr lang="en-US" dirty="0"/>
              <a:t>DU #</a:t>
            </a:r>
            <a:r>
              <a:rPr lang="en-US" sz="18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2101CS622 </a:t>
            </a:r>
            <a:endParaRPr lang="en-US" dirty="0"/>
          </a:p>
        </p:txBody>
      </p:sp>
      <p:pic>
        <p:nvPicPr>
          <p:cNvPr id="2" name="Picture Placeholder 1" descr="A person wearing glasses&#10;&#10;Description automatically generated with medium confidenc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noFill/>
        </p:spPr>
      </p:pic>
    </p:spTree>
    <p:extLst>
      <p:ext uri="{BB962C8B-B14F-4D97-AF65-F5344CB8AC3E}">
        <p14:creationId xmlns:p14="http://schemas.microsoft.com/office/powerpoint/2010/main" val="1600834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3F9BF-F8D6-833D-C7DF-D30DB373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Cipher Feedback Mode - CFB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30AB6-9A8C-CB01-78A5-40755994C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38" cy="5590565"/>
          </a:xfrm>
        </p:spPr>
        <p:txBody>
          <a:bodyPr/>
          <a:lstStyle/>
          <a:p>
            <a:r>
              <a:rPr lang="en-US" dirty="0"/>
              <a:t>In this mode the cipher is given as </a:t>
            </a:r>
            <a:r>
              <a:rPr lang="en-US" dirty="0">
                <a:solidFill>
                  <a:srgbClr val="C00000"/>
                </a:solidFill>
              </a:rPr>
              <a:t>feedback to the next block </a:t>
            </a:r>
            <a:r>
              <a:rPr lang="en-US" dirty="0"/>
              <a:t>of encryption with some new specifications.</a:t>
            </a:r>
          </a:p>
          <a:p>
            <a:r>
              <a:rPr lang="en-US" dirty="0"/>
              <a:t>First, an </a:t>
            </a:r>
            <a:r>
              <a:rPr lang="en-US" dirty="0">
                <a:solidFill>
                  <a:srgbClr val="C00000"/>
                </a:solidFill>
              </a:rPr>
              <a:t>initial vector IV </a:t>
            </a:r>
            <a:r>
              <a:rPr lang="en-US" dirty="0"/>
              <a:t>is used for first encryption and output bits are divided as a </a:t>
            </a:r>
            <a:r>
              <a:rPr lang="en-US" dirty="0">
                <a:solidFill>
                  <a:srgbClr val="C00000"/>
                </a:solidFill>
              </a:rPr>
              <a:t>set of</a:t>
            </a:r>
            <a:r>
              <a:rPr lang="en-US" b="1" dirty="0">
                <a:solidFill>
                  <a:srgbClr val="C00000"/>
                </a:solidFill>
              </a:rPr>
              <a:t> s </a:t>
            </a:r>
            <a:r>
              <a:rPr lang="en-US" dirty="0">
                <a:solidFill>
                  <a:srgbClr val="C00000"/>
                </a:solidFill>
              </a:rPr>
              <a:t>and </a:t>
            </a:r>
            <a:r>
              <a:rPr lang="en-US" b="1" dirty="0">
                <a:solidFill>
                  <a:srgbClr val="C00000"/>
                </a:solidFill>
              </a:rPr>
              <a:t>b-s</a:t>
            </a:r>
            <a:r>
              <a:rPr lang="en-US" dirty="0">
                <a:solidFill>
                  <a:srgbClr val="C00000"/>
                </a:solidFill>
              </a:rPr>
              <a:t> bits.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left-hand side </a:t>
            </a:r>
            <a:r>
              <a:rPr lang="en-US" b="1" dirty="0">
                <a:solidFill>
                  <a:srgbClr val="C00000"/>
                </a:solidFill>
              </a:rPr>
              <a:t>s</a:t>
            </a:r>
            <a:r>
              <a:rPr lang="en-US" dirty="0">
                <a:solidFill>
                  <a:srgbClr val="C00000"/>
                </a:solidFill>
              </a:rPr>
              <a:t> bits </a:t>
            </a:r>
            <a:r>
              <a:rPr lang="en-US" dirty="0"/>
              <a:t>are selected along with plaintext bits to which an </a:t>
            </a:r>
            <a:r>
              <a:rPr lang="en-US" b="1" dirty="0">
                <a:solidFill>
                  <a:srgbClr val="C00000"/>
                </a:solidFill>
              </a:rPr>
              <a:t>XOR</a:t>
            </a:r>
            <a:r>
              <a:rPr lang="en-US" dirty="0"/>
              <a:t> operation is applied. </a:t>
            </a:r>
          </a:p>
          <a:p>
            <a:r>
              <a:rPr lang="en-US" dirty="0"/>
              <a:t>The result is given as input to a </a:t>
            </a:r>
            <a:r>
              <a:rPr lang="en-US" dirty="0">
                <a:solidFill>
                  <a:srgbClr val="C00000"/>
                </a:solidFill>
              </a:rPr>
              <a:t>shift register </a:t>
            </a:r>
            <a:r>
              <a:rPr lang="en-US" dirty="0"/>
              <a:t>having </a:t>
            </a:r>
            <a:r>
              <a:rPr lang="en-US" b="1" dirty="0">
                <a:solidFill>
                  <a:srgbClr val="C00000"/>
                </a:solidFill>
              </a:rPr>
              <a:t>b-s</a:t>
            </a:r>
            <a:r>
              <a:rPr lang="en-US" dirty="0">
                <a:solidFill>
                  <a:srgbClr val="C00000"/>
                </a:solidFill>
              </a:rPr>
              <a:t> bits to LHS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bits to RHS </a:t>
            </a:r>
            <a:r>
              <a:rPr lang="en-US" dirty="0"/>
              <a:t>and the process continues. </a:t>
            </a:r>
          </a:p>
          <a:p>
            <a:r>
              <a:rPr lang="en-US" dirty="0"/>
              <a:t>The encryption and decryption process for the same is shown below, both of them </a:t>
            </a:r>
            <a:r>
              <a:rPr lang="en-US" dirty="0">
                <a:solidFill>
                  <a:srgbClr val="C00000"/>
                </a:solidFill>
              </a:rPr>
              <a:t>use encryption algorithms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8308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A8C1056-702B-4F7A-2BEA-1F9689753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22"/>
          <a:stretch/>
        </p:blipFill>
        <p:spPr bwMode="auto">
          <a:xfrm>
            <a:off x="1252711" y="1079500"/>
            <a:ext cx="10939289" cy="4699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7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DA8C1056-702B-4F7A-2BEA-1F9689753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48"/>
          <a:stretch/>
        </p:blipFill>
        <p:spPr bwMode="auto">
          <a:xfrm>
            <a:off x="985838" y="977900"/>
            <a:ext cx="10515656" cy="4902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07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3F9BF-F8D6-833D-C7DF-D30DB373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Output Feedback Mode - OFM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30AB6-9A8C-CB01-78A5-40755994C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US" dirty="0"/>
              <a:t>The output feedback mode follows nearly the </a:t>
            </a:r>
            <a:r>
              <a:rPr lang="en-US" dirty="0">
                <a:solidFill>
                  <a:srgbClr val="C00000"/>
                </a:solidFill>
              </a:rPr>
              <a:t>same process </a:t>
            </a:r>
            <a:r>
              <a:rPr lang="en-US" dirty="0"/>
              <a:t>as the Cipher Feedback mode </a:t>
            </a:r>
            <a:r>
              <a:rPr lang="en-US" dirty="0">
                <a:solidFill>
                  <a:srgbClr val="C00000"/>
                </a:solidFill>
              </a:rPr>
              <a:t>except that it sends the encrypted output as feedback instead </a:t>
            </a:r>
            <a:r>
              <a:rPr lang="en-US" dirty="0"/>
              <a:t>of the actual cipher which is XOR output. </a:t>
            </a:r>
          </a:p>
          <a:p>
            <a:r>
              <a:rPr lang="en-US" dirty="0"/>
              <a:t>In this output feedback mode, all bits of the block are sent instead of sending selected </a:t>
            </a:r>
            <a:r>
              <a:rPr lang="en-US" dirty="0">
                <a:solidFill>
                  <a:srgbClr val="C00000"/>
                </a:solidFill>
              </a:rPr>
              <a:t>s bits</a:t>
            </a:r>
            <a:r>
              <a:rPr lang="en-US" dirty="0"/>
              <a:t>. </a:t>
            </a:r>
          </a:p>
          <a:p>
            <a:r>
              <a:rPr lang="en-US" dirty="0"/>
              <a:t>The Output Feedback mode of block cipher holds </a:t>
            </a:r>
            <a:r>
              <a:rPr lang="en-US" dirty="0">
                <a:solidFill>
                  <a:srgbClr val="C00000"/>
                </a:solidFill>
              </a:rPr>
              <a:t>great resistance </a:t>
            </a:r>
            <a:r>
              <a:rPr lang="en-US" dirty="0"/>
              <a:t>towards bit transmission errors. </a:t>
            </a:r>
          </a:p>
          <a:p>
            <a:r>
              <a:rPr lang="en-US" dirty="0"/>
              <a:t>It also </a:t>
            </a:r>
            <a:r>
              <a:rPr lang="en-US" dirty="0">
                <a:solidFill>
                  <a:srgbClr val="C00000"/>
                </a:solidFill>
              </a:rPr>
              <a:t>decreases the dependency or relationship </a:t>
            </a:r>
            <a:r>
              <a:rPr lang="en-US" dirty="0"/>
              <a:t>of the cipher on the plaintext. </a:t>
            </a:r>
          </a:p>
        </p:txBody>
      </p:sp>
    </p:spTree>
    <p:extLst>
      <p:ext uri="{BB962C8B-B14F-4D97-AF65-F5344CB8AC3E}">
        <p14:creationId xmlns:p14="http://schemas.microsoft.com/office/powerpoint/2010/main" val="418390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FBD7FF-B033-2CD5-7F32-5E4C22B59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10419" y="1052963"/>
            <a:ext cx="10571162" cy="475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76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FBD7FF-B033-2CD5-7F32-5E4C22B59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740569" y="1021563"/>
            <a:ext cx="10710862" cy="481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7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72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 of all modes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488556"/>
              </p:ext>
            </p:extLst>
          </p:nvPr>
        </p:nvGraphicFramePr>
        <p:xfrm>
          <a:off x="131763" y="863600"/>
          <a:ext cx="11928473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666">
                  <a:extLst>
                    <a:ext uri="{9D8B030D-6E8A-4147-A177-3AD203B41FA5}">
                      <a16:colId xmlns:a16="http://schemas.microsoft.com/office/drawing/2014/main" val="3954988375"/>
                    </a:ext>
                  </a:extLst>
                </a:gridCol>
                <a:gridCol w="7602226">
                  <a:extLst>
                    <a:ext uri="{9D8B030D-6E8A-4147-A177-3AD203B41FA5}">
                      <a16:colId xmlns:a16="http://schemas.microsoft.com/office/drawing/2014/main" val="203599485"/>
                    </a:ext>
                  </a:extLst>
                </a:gridCol>
                <a:gridCol w="2680581">
                  <a:extLst>
                    <a:ext uri="{9D8B030D-6E8A-4147-A177-3AD203B41FA5}">
                      <a16:colId xmlns:a16="http://schemas.microsoft.com/office/drawing/2014/main" val="1607306880"/>
                    </a:ext>
                  </a:extLst>
                </a:gridCol>
              </a:tblGrid>
              <a:tr h="467297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Operation</a:t>
                      </a:r>
                    </a:p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Mode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solidFill>
                            <a:schemeClr val="tx1"/>
                          </a:solidFill>
                        </a:rPr>
                        <a:t>Type</a:t>
                      </a:r>
                      <a:r>
                        <a:rPr lang="en-IN" sz="2000" baseline="0" dirty="0">
                          <a:solidFill>
                            <a:schemeClr val="tx1"/>
                          </a:solidFill>
                        </a:rPr>
                        <a:t> of Result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627895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188947"/>
              </p:ext>
            </p:extLst>
          </p:nvPr>
        </p:nvGraphicFramePr>
        <p:xfrm>
          <a:off x="131764" y="1573632"/>
          <a:ext cx="11928472" cy="447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55939">
                  <a:extLst>
                    <a:ext uri="{9D8B030D-6E8A-4147-A177-3AD203B41FA5}">
                      <a16:colId xmlns:a16="http://schemas.microsoft.com/office/drawing/2014/main" val="2504124504"/>
                    </a:ext>
                  </a:extLst>
                </a:gridCol>
                <a:gridCol w="7591952">
                  <a:extLst>
                    <a:ext uri="{9D8B030D-6E8A-4147-A177-3AD203B41FA5}">
                      <a16:colId xmlns:a16="http://schemas.microsoft.com/office/drawing/2014/main" val="4099478840"/>
                    </a:ext>
                  </a:extLst>
                </a:gridCol>
                <a:gridCol w="2680581">
                  <a:extLst>
                    <a:ext uri="{9D8B030D-6E8A-4147-A177-3AD203B41FA5}">
                      <a16:colId xmlns:a16="http://schemas.microsoft.com/office/drawing/2014/main" val="2232290614"/>
                    </a:ext>
                  </a:extLst>
                </a:gridCol>
              </a:tblGrid>
              <a:tr h="447960">
                <a:tc>
                  <a:txBody>
                    <a:bodyPr/>
                    <a:lstStyle/>
                    <a:p>
                      <a:pPr algn="ctr"/>
                      <a:r>
                        <a:rPr lang="en-IN" sz="2000" b="0" dirty="0"/>
                        <a:t>ECB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dirty="0"/>
                        <a:t>Each n-bit block is encrypted independently with same key.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dirty="0"/>
                        <a:t>Block Cipher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04246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369877"/>
              </p:ext>
            </p:extLst>
          </p:nvPr>
        </p:nvGraphicFramePr>
        <p:xfrm>
          <a:off x="131763" y="2030584"/>
          <a:ext cx="11928471" cy="447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55940">
                  <a:extLst>
                    <a:ext uri="{9D8B030D-6E8A-4147-A177-3AD203B41FA5}">
                      <a16:colId xmlns:a16="http://schemas.microsoft.com/office/drawing/2014/main" val="2504124504"/>
                    </a:ext>
                  </a:extLst>
                </a:gridCol>
                <a:gridCol w="7591951">
                  <a:extLst>
                    <a:ext uri="{9D8B030D-6E8A-4147-A177-3AD203B41FA5}">
                      <a16:colId xmlns:a16="http://schemas.microsoft.com/office/drawing/2014/main" val="4099478840"/>
                    </a:ext>
                  </a:extLst>
                </a:gridCol>
                <a:gridCol w="2680580">
                  <a:extLst>
                    <a:ext uri="{9D8B030D-6E8A-4147-A177-3AD203B41FA5}">
                      <a16:colId xmlns:a16="http://schemas.microsoft.com/office/drawing/2014/main" val="2232290614"/>
                    </a:ext>
                  </a:extLst>
                </a:gridCol>
              </a:tblGrid>
              <a:tr h="447960">
                <a:tc>
                  <a:txBody>
                    <a:bodyPr/>
                    <a:lstStyle/>
                    <a:p>
                      <a:pPr algn="ctr"/>
                      <a:r>
                        <a:rPr lang="en-IN" sz="2000" b="0" dirty="0"/>
                        <a:t>CBC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dirty="0"/>
                        <a:t>Same as ECB, but each</a:t>
                      </a:r>
                      <a:r>
                        <a:rPr lang="en-IN" sz="2000" b="0" baseline="0" dirty="0"/>
                        <a:t> block is XORed with previous cipher text.</a:t>
                      </a:r>
                      <a:endParaRPr lang="en-IN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dirty="0"/>
                        <a:t>Block</a:t>
                      </a:r>
                      <a:r>
                        <a:rPr lang="en-IN" sz="2000" b="0" baseline="0" dirty="0"/>
                        <a:t> Cipher</a:t>
                      </a:r>
                      <a:endParaRPr lang="en-IN" sz="2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04246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334636"/>
              </p:ext>
            </p:extLst>
          </p:nvPr>
        </p:nvGraphicFramePr>
        <p:xfrm>
          <a:off x="131763" y="2487536"/>
          <a:ext cx="11928470" cy="701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55940">
                  <a:extLst>
                    <a:ext uri="{9D8B030D-6E8A-4147-A177-3AD203B41FA5}">
                      <a16:colId xmlns:a16="http://schemas.microsoft.com/office/drawing/2014/main" val="2504124504"/>
                    </a:ext>
                  </a:extLst>
                </a:gridCol>
                <a:gridCol w="7591950">
                  <a:extLst>
                    <a:ext uri="{9D8B030D-6E8A-4147-A177-3AD203B41FA5}">
                      <a16:colId xmlns:a16="http://schemas.microsoft.com/office/drawing/2014/main" val="4099478840"/>
                    </a:ext>
                  </a:extLst>
                </a:gridCol>
                <a:gridCol w="2680580">
                  <a:extLst>
                    <a:ext uri="{9D8B030D-6E8A-4147-A177-3AD203B41FA5}">
                      <a16:colId xmlns:a16="http://schemas.microsoft.com/office/drawing/2014/main" val="2232290614"/>
                    </a:ext>
                  </a:extLst>
                </a:gridCol>
              </a:tblGrid>
              <a:tr h="447960">
                <a:tc>
                  <a:txBody>
                    <a:bodyPr/>
                    <a:lstStyle/>
                    <a:p>
                      <a:pPr algn="ctr"/>
                      <a:r>
                        <a:rPr lang="en-IN" sz="2000" b="0" dirty="0"/>
                        <a:t>CFB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dirty="0"/>
                        <a:t>Each s-bit block</a:t>
                      </a:r>
                      <a:r>
                        <a:rPr lang="en-IN" sz="2000" b="0" baseline="0" dirty="0"/>
                        <a:t> is XORed with s-bit key which is part of previous cipher text.</a:t>
                      </a:r>
                      <a:endParaRPr lang="en-IN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dirty="0"/>
                        <a:t>Stream Cipher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04246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04014"/>
              </p:ext>
            </p:extLst>
          </p:nvPr>
        </p:nvGraphicFramePr>
        <p:xfrm>
          <a:off x="131763" y="3197568"/>
          <a:ext cx="11928470" cy="701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45666">
                  <a:extLst>
                    <a:ext uri="{9D8B030D-6E8A-4147-A177-3AD203B41FA5}">
                      <a16:colId xmlns:a16="http://schemas.microsoft.com/office/drawing/2014/main" val="2504124504"/>
                    </a:ext>
                  </a:extLst>
                </a:gridCol>
                <a:gridCol w="7602224">
                  <a:extLst>
                    <a:ext uri="{9D8B030D-6E8A-4147-A177-3AD203B41FA5}">
                      <a16:colId xmlns:a16="http://schemas.microsoft.com/office/drawing/2014/main" val="4099478840"/>
                    </a:ext>
                  </a:extLst>
                </a:gridCol>
                <a:gridCol w="2680580">
                  <a:extLst>
                    <a:ext uri="{9D8B030D-6E8A-4147-A177-3AD203B41FA5}">
                      <a16:colId xmlns:a16="http://schemas.microsoft.com/office/drawing/2014/main" val="2232290614"/>
                    </a:ext>
                  </a:extLst>
                </a:gridCol>
              </a:tblGrid>
              <a:tr h="447960">
                <a:tc>
                  <a:txBody>
                    <a:bodyPr/>
                    <a:lstStyle/>
                    <a:p>
                      <a:pPr algn="ctr"/>
                      <a:r>
                        <a:rPr lang="en-IN" sz="2000" b="0" dirty="0"/>
                        <a:t>OFB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dirty="0"/>
                        <a:t>Same as</a:t>
                      </a:r>
                      <a:r>
                        <a:rPr lang="en-IN" sz="2000" b="0" baseline="0" dirty="0"/>
                        <a:t> CFB, but input to the encryption is preceding encryption output.</a:t>
                      </a:r>
                      <a:endParaRPr lang="en-IN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dirty="0"/>
                        <a:t>Stream Cipher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04246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771163"/>
              </p:ext>
            </p:extLst>
          </p:nvPr>
        </p:nvGraphicFramePr>
        <p:xfrm>
          <a:off x="131763" y="3907602"/>
          <a:ext cx="11928471" cy="447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45666">
                  <a:extLst>
                    <a:ext uri="{9D8B030D-6E8A-4147-A177-3AD203B41FA5}">
                      <a16:colId xmlns:a16="http://schemas.microsoft.com/office/drawing/2014/main" val="2504124504"/>
                    </a:ext>
                  </a:extLst>
                </a:gridCol>
                <a:gridCol w="7602224">
                  <a:extLst>
                    <a:ext uri="{9D8B030D-6E8A-4147-A177-3AD203B41FA5}">
                      <a16:colId xmlns:a16="http://schemas.microsoft.com/office/drawing/2014/main" val="4099478840"/>
                    </a:ext>
                  </a:extLst>
                </a:gridCol>
                <a:gridCol w="2680581">
                  <a:extLst>
                    <a:ext uri="{9D8B030D-6E8A-4147-A177-3AD203B41FA5}">
                      <a16:colId xmlns:a16="http://schemas.microsoft.com/office/drawing/2014/main" val="2232290614"/>
                    </a:ext>
                  </a:extLst>
                </a:gridCol>
              </a:tblGrid>
              <a:tr h="447960">
                <a:tc>
                  <a:txBody>
                    <a:bodyPr/>
                    <a:lstStyle/>
                    <a:p>
                      <a:pPr algn="ctr"/>
                      <a:r>
                        <a:rPr lang="en-IN" sz="2000" b="0" dirty="0"/>
                        <a:t>CTR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dirty="0"/>
                        <a:t>Same as OFB, but a counter is used instead</a:t>
                      </a:r>
                      <a:r>
                        <a:rPr lang="en-IN" sz="2000" b="0" baseline="0" dirty="0"/>
                        <a:t> of nonce.</a:t>
                      </a:r>
                      <a:endParaRPr lang="en-IN" sz="2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dirty="0"/>
                        <a:t>Stream Cipher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042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008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Diffusion and Confusion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Diffusion</a:t>
            </a:r>
            <a:r>
              <a:rPr lang="en-IN" dirty="0"/>
              <a:t> hides the relationship between the ciphertext and the plaintext.</a:t>
            </a:r>
          </a:p>
          <a:p>
            <a:r>
              <a:rPr lang="en-IN" dirty="0"/>
              <a:t>This is achieved by having each plaintext digit affect the value of many ciphertext digits.</a:t>
            </a:r>
          </a:p>
          <a:p>
            <a:r>
              <a:rPr lang="en-IN" b="1" dirty="0">
                <a:solidFill>
                  <a:srgbClr val="C00000"/>
                </a:solidFill>
              </a:rPr>
              <a:t>Confusion</a:t>
            </a:r>
            <a:r>
              <a:rPr lang="en-IN" dirty="0"/>
              <a:t> hides the relationship between the ciphertext and the key.</a:t>
            </a:r>
          </a:p>
          <a:p>
            <a:r>
              <a:rPr lang="en-IN" dirty="0"/>
              <a:t>This is achieved by the use of a complex substitution algorithm.</a:t>
            </a:r>
          </a:p>
        </p:txBody>
      </p:sp>
    </p:spTree>
    <p:extLst>
      <p:ext uri="{BB962C8B-B14F-4D97-AF65-F5344CB8AC3E}">
        <p14:creationId xmlns:p14="http://schemas.microsoft.com/office/powerpoint/2010/main" val="375160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1488300" y="886322"/>
            <a:ext cx="4506735" cy="1610528"/>
            <a:chOff x="-35701" y="1000622"/>
            <a:chExt cx="4506735" cy="1610528"/>
          </a:xfrm>
        </p:grpSpPr>
        <p:sp>
          <p:nvSpPr>
            <p:cNvPr id="65" name="Rectangle 64"/>
            <p:cNvSpPr/>
            <p:nvPr/>
          </p:nvSpPr>
          <p:spPr>
            <a:xfrm>
              <a:off x="71500" y="1033665"/>
              <a:ext cx="4399534" cy="157748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-35701" y="1000622"/>
              <a:ext cx="1119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Round 1</a:t>
              </a:r>
            </a:p>
          </p:txBody>
        </p:sp>
      </p:grpSp>
      <p:sp>
        <p:nvSpPr>
          <p:cNvPr id="34" name="Freeform 33"/>
          <p:cNvSpPr/>
          <p:nvPr/>
        </p:nvSpPr>
        <p:spPr>
          <a:xfrm>
            <a:off x="4340352" y="972312"/>
            <a:ext cx="1280160" cy="652272"/>
          </a:xfrm>
          <a:custGeom>
            <a:avLst/>
            <a:gdLst>
              <a:gd name="connsiteX0" fmla="*/ 1280160 w 1280160"/>
              <a:gd name="connsiteY0" fmla="*/ 0 h 633984"/>
              <a:gd name="connsiteX1" fmla="*/ 1280160 w 1280160"/>
              <a:gd name="connsiteY1" fmla="*/ 633984 h 633984"/>
              <a:gd name="connsiteX2" fmla="*/ 0 w 1280160"/>
              <a:gd name="connsiteY2" fmla="*/ 630936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0160" h="633984">
                <a:moveTo>
                  <a:pt x="1280160" y="0"/>
                </a:moveTo>
                <a:lnTo>
                  <a:pt x="1280160" y="633984"/>
                </a:lnTo>
                <a:lnTo>
                  <a:pt x="0" y="630936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3148060" y="296332"/>
            <a:ext cx="2052228" cy="324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174174" y="304676"/>
            <a:ext cx="0" cy="6533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716012" y="968202"/>
            <a:ext cx="1458162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174174" y="968202"/>
            <a:ext cx="1458162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TextBox 15"/>
          <p:cNvSpPr txBox="1"/>
          <p:nvPr/>
        </p:nvSpPr>
        <p:spPr>
          <a:xfrm>
            <a:off x="2953503" y="-35625"/>
            <a:ext cx="250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Plaintext (2</a:t>
            </a:r>
            <a:r>
              <a:rPr lang="en-IN" i="1" dirty="0"/>
              <a:t>w</a:t>
            </a:r>
            <a:r>
              <a:rPr lang="en-IN" dirty="0"/>
              <a:t> bits)</a:t>
            </a:r>
            <a:endParaRPr lang="en-IN" sz="20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716012" y="958042"/>
            <a:ext cx="0" cy="4861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21" name="Group 20"/>
          <p:cNvGrpSpPr/>
          <p:nvPr/>
        </p:nvGrpSpPr>
        <p:grpSpPr>
          <a:xfrm>
            <a:off x="2479668" y="1454304"/>
            <a:ext cx="468052" cy="324036"/>
            <a:chOff x="483228" y="1484784"/>
            <a:chExt cx="468052" cy="324036"/>
          </a:xfrm>
        </p:grpSpPr>
        <p:sp>
          <p:nvSpPr>
            <p:cNvPr id="19" name="Rectangle 18"/>
            <p:cNvSpPr/>
            <p:nvPr/>
          </p:nvSpPr>
          <p:spPr>
            <a:xfrm>
              <a:off x="483228" y="1484784"/>
              <a:ext cx="468052" cy="324036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Flowchart: Or 19"/>
            <p:cNvSpPr/>
            <p:nvPr/>
          </p:nvSpPr>
          <p:spPr>
            <a:xfrm>
              <a:off x="591240" y="1525424"/>
              <a:ext cx="252028" cy="241868"/>
            </a:xfrm>
            <a:prstGeom prst="flowChartOr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4011837" y="1474624"/>
            <a:ext cx="324036" cy="2825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F</a:t>
            </a:r>
          </a:p>
        </p:txBody>
      </p:sp>
      <p:cxnSp>
        <p:nvCxnSpPr>
          <p:cNvPr id="36" name="Straight Arrow Connector 35"/>
          <p:cNvCxnSpPr>
            <a:stCxn id="33" idx="1"/>
            <a:endCxn id="19" idx="3"/>
          </p:cNvCxnSpPr>
          <p:nvPr/>
        </p:nvCxnSpPr>
        <p:spPr>
          <a:xfrm flipH="1">
            <a:off x="2947721" y="1615878"/>
            <a:ext cx="1064117" cy="44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9" name="Freeform 48"/>
          <p:cNvSpPr/>
          <p:nvPr/>
        </p:nvSpPr>
        <p:spPr>
          <a:xfrm>
            <a:off x="2721864" y="1630680"/>
            <a:ext cx="2898648" cy="728472"/>
          </a:xfrm>
          <a:custGeom>
            <a:avLst/>
            <a:gdLst>
              <a:gd name="connsiteX0" fmla="*/ 2898648 w 2898648"/>
              <a:gd name="connsiteY0" fmla="*/ 0 h 728472"/>
              <a:gd name="connsiteX1" fmla="*/ 2898648 w 2898648"/>
              <a:gd name="connsiteY1" fmla="*/ 323088 h 728472"/>
              <a:gd name="connsiteX2" fmla="*/ 0 w 2898648"/>
              <a:gd name="connsiteY2" fmla="*/ 539496 h 728472"/>
              <a:gd name="connsiteX3" fmla="*/ 0 w 2898648"/>
              <a:gd name="connsiteY3" fmla="*/ 728472 h 72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8648" h="728472">
                <a:moveTo>
                  <a:pt x="2898648" y="0"/>
                </a:moveTo>
                <a:lnTo>
                  <a:pt x="2898648" y="323088"/>
                </a:lnTo>
                <a:lnTo>
                  <a:pt x="0" y="539496"/>
                </a:lnTo>
                <a:lnTo>
                  <a:pt x="0" y="72847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Freeform 30"/>
          <p:cNvSpPr/>
          <p:nvPr/>
        </p:nvSpPr>
        <p:spPr>
          <a:xfrm>
            <a:off x="2716530" y="1790700"/>
            <a:ext cx="2914650" cy="575310"/>
          </a:xfrm>
          <a:custGeom>
            <a:avLst/>
            <a:gdLst>
              <a:gd name="connsiteX0" fmla="*/ 0 w 2914650"/>
              <a:gd name="connsiteY0" fmla="*/ 0 h 575310"/>
              <a:gd name="connsiteX1" fmla="*/ 0 w 2914650"/>
              <a:gd name="connsiteY1" fmla="*/ 171450 h 575310"/>
              <a:gd name="connsiteX2" fmla="*/ 2914650 w 2914650"/>
              <a:gd name="connsiteY2" fmla="*/ 377190 h 575310"/>
              <a:gd name="connsiteX3" fmla="*/ 2914650 w 2914650"/>
              <a:gd name="connsiteY3" fmla="*/ 575310 h 57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650" h="575310">
                <a:moveTo>
                  <a:pt x="0" y="0"/>
                </a:moveTo>
                <a:lnTo>
                  <a:pt x="0" y="171450"/>
                </a:lnTo>
                <a:lnTo>
                  <a:pt x="2914650" y="377190"/>
                </a:lnTo>
                <a:lnTo>
                  <a:pt x="2914650" y="57531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TextBox 50"/>
          <p:cNvSpPr txBox="1"/>
          <p:nvPr/>
        </p:nvSpPr>
        <p:spPr>
          <a:xfrm>
            <a:off x="4696232" y="632341"/>
            <a:ext cx="75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dirty="0"/>
              <a:t>w</a:t>
            </a:r>
            <a:r>
              <a:rPr lang="en-IN" dirty="0"/>
              <a:t> bits</a:t>
            </a:r>
            <a:endParaRPr lang="en-IN" sz="2000" dirty="0"/>
          </a:p>
        </p:txBody>
      </p:sp>
      <p:sp>
        <p:nvSpPr>
          <p:cNvPr id="52" name="TextBox 51"/>
          <p:cNvSpPr txBox="1"/>
          <p:nvPr/>
        </p:nvSpPr>
        <p:spPr>
          <a:xfrm>
            <a:off x="2946316" y="632399"/>
            <a:ext cx="75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dirty="0"/>
              <a:t>w</a:t>
            </a:r>
            <a:r>
              <a:rPr lang="en-IN" dirty="0"/>
              <a:t> bits</a:t>
            </a:r>
            <a:endParaRPr lang="en-IN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5584710" y="550762"/>
            <a:ext cx="41032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i="1" dirty="0"/>
              <a:t>R</a:t>
            </a:r>
            <a:r>
              <a:rPr lang="en-IN" sz="2000" baseline="-25000" dirty="0"/>
              <a:t>0</a:t>
            </a:r>
            <a:endParaRPr lang="en-IN" sz="2400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2370834" y="538555"/>
            <a:ext cx="41032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i="1" dirty="0"/>
              <a:t>L</a:t>
            </a:r>
            <a:r>
              <a:rPr lang="en-IN" sz="2000" baseline="-25000" dirty="0"/>
              <a:t>0</a:t>
            </a:r>
            <a:endParaRPr lang="en-IN" sz="2400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5995034" y="1033306"/>
            <a:ext cx="46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i="1" dirty="0"/>
              <a:t>K</a:t>
            </a:r>
            <a:r>
              <a:rPr lang="en-IN" sz="2000" baseline="-25000" dirty="0"/>
              <a:t>1</a:t>
            </a:r>
            <a:endParaRPr lang="en-IN" sz="2400" baseline="-25000" dirty="0"/>
          </a:p>
        </p:txBody>
      </p:sp>
      <p:sp>
        <p:nvSpPr>
          <p:cNvPr id="59" name="Freeform 58"/>
          <p:cNvSpPr/>
          <p:nvPr/>
        </p:nvSpPr>
        <p:spPr>
          <a:xfrm>
            <a:off x="4175433" y="1238250"/>
            <a:ext cx="1915391" cy="228600"/>
          </a:xfrm>
          <a:custGeom>
            <a:avLst/>
            <a:gdLst>
              <a:gd name="connsiteX0" fmla="*/ 2106930 w 2106930"/>
              <a:gd name="connsiteY0" fmla="*/ 0 h 228600"/>
              <a:gd name="connsiteX1" fmla="*/ 0 w 2106930"/>
              <a:gd name="connsiteY1" fmla="*/ 0 h 228600"/>
              <a:gd name="connsiteX2" fmla="*/ 0 w 2106930"/>
              <a:gd name="connsiteY2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930" h="228600">
                <a:moveTo>
                  <a:pt x="2106930" y="0"/>
                </a:moveTo>
                <a:lnTo>
                  <a:pt x="0" y="0"/>
                </a:lnTo>
                <a:lnTo>
                  <a:pt x="0" y="228600"/>
                </a:lnTo>
              </a:path>
            </a:pathLst>
          </a:custGeom>
          <a:noFill/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5627063" y="2122140"/>
            <a:ext cx="41032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i="1" dirty="0"/>
              <a:t>R</a:t>
            </a:r>
            <a:r>
              <a:rPr lang="en-IN" sz="2000" baseline="-25000" dirty="0"/>
              <a:t>1</a:t>
            </a:r>
            <a:endParaRPr lang="en-IN" sz="2400" baseline="-25000" dirty="0"/>
          </a:p>
        </p:txBody>
      </p:sp>
      <p:sp>
        <p:nvSpPr>
          <p:cNvPr id="61" name="TextBox 60"/>
          <p:cNvSpPr txBox="1"/>
          <p:nvPr/>
        </p:nvSpPr>
        <p:spPr>
          <a:xfrm>
            <a:off x="2370834" y="2122140"/>
            <a:ext cx="41032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i="1" dirty="0"/>
              <a:t>L</a:t>
            </a:r>
            <a:r>
              <a:rPr lang="en-IN" sz="2000" baseline="-25000" dirty="0"/>
              <a:t>1</a:t>
            </a:r>
            <a:endParaRPr lang="en-IN" sz="2400" baseline="-250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5603983" y="2423484"/>
            <a:ext cx="46161" cy="282592"/>
            <a:chOff x="4080644" y="2645440"/>
            <a:chExt cx="46161" cy="282592"/>
          </a:xfrm>
        </p:grpSpPr>
        <p:sp>
          <p:nvSpPr>
            <p:cNvPr id="69" name="Oval 68"/>
            <p:cNvSpPr/>
            <p:nvPr/>
          </p:nvSpPr>
          <p:spPr>
            <a:xfrm>
              <a:off x="4080644" y="2645440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/>
            <p:cNvSpPr/>
            <p:nvPr/>
          </p:nvSpPr>
          <p:spPr>
            <a:xfrm>
              <a:off x="4081086" y="2766091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/>
            <p:cNvSpPr/>
            <p:nvPr/>
          </p:nvSpPr>
          <p:spPr>
            <a:xfrm>
              <a:off x="4080644" y="2882313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690614" y="2407268"/>
            <a:ext cx="46161" cy="282592"/>
            <a:chOff x="4080644" y="2645440"/>
            <a:chExt cx="46161" cy="282592"/>
          </a:xfrm>
        </p:grpSpPr>
        <p:sp>
          <p:nvSpPr>
            <p:cNvPr id="74" name="Oval 73"/>
            <p:cNvSpPr/>
            <p:nvPr/>
          </p:nvSpPr>
          <p:spPr>
            <a:xfrm>
              <a:off x="4080644" y="2645440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4"/>
            <p:cNvSpPr/>
            <p:nvPr/>
          </p:nvSpPr>
          <p:spPr>
            <a:xfrm>
              <a:off x="4081086" y="2766091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75"/>
            <p:cNvSpPr/>
            <p:nvPr/>
          </p:nvSpPr>
          <p:spPr>
            <a:xfrm>
              <a:off x="4080644" y="2882313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10128969" y="5483474"/>
            <a:ext cx="634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i="1" dirty="0"/>
              <a:t>R</a:t>
            </a:r>
            <a:r>
              <a:rPr lang="en-IN" sz="2000" baseline="-25000" dirty="0"/>
              <a:t>n+1</a:t>
            </a:r>
            <a:endParaRPr lang="en-IN" sz="2400" baseline="-25000" dirty="0"/>
          </a:p>
        </p:txBody>
      </p:sp>
      <p:sp>
        <p:nvSpPr>
          <p:cNvPr id="139" name="TextBox 138"/>
          <p:cNvSpPr txBox="1"/>
          <p:nvPr/>
        </p:nvSpPr>
        <p:spPr>
          <a:xfrm>
            <a:off x="6684295" y="5495805"/>
            <a:ext cx="606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i="1" dirty="0"/>
              <a:t>L</a:t>
            </a:r>
            <a:r>
              <a:rPr lang="en-IN" sz="2000" baseline="-25000" dirty="0"/>
              <a:t>n+1</a:t>
            </a:r>
            <a:endParaRPr lang="en-IN" sz="2400" baseline="-25000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1499930" y="2731099"/>
            <a:ext cx="4966133" cy="1819754"/>
            <a:chOff x="-24071" y="2845399"/>
            <a:chExt cx="4966133" cy="1819754"/>
          </a:xfrm>
        </p:grpSpPr>
        <p:grpSp>
          <p:nvGrpSpPr>
            <p:cNvPr id="140" name="Group 139"/>
            <p:cNvGrpSpPr/>
            <p:nvPr/>
          </p:nvGrpSpPr>
          <p:grpSpPr>
            <a:xfrm>
              <a:off x="-24071" y="2845399"/>
              <a:ext cx="4496457" cy="1610528"/>
              <a:chOff x="-25423" y="1000622"/>
              <a:chExt cx="4496457" cy="1610528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71500" y="1033665"/>
                <a:ext cx="4399534" cy="1577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-25423" y="1000622"/>
                <a:ext cx="1068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/>
                  <a:t>Round </a:t>
                </a:r>
                <a:r>
                  <a:rPr lang="en-IN" sz="2000" dirty="0" err="1"/>
                  <a:t>i</a:t>
                </a:r>
                <a:endParaRPr lang="en-IN" sz="2000" dirty="0"/>
              </a:p>
            </p:txBody>
          </p:sp>
        </p:grpSp>
        <p:sp>
          <p:nvSpPr>
            <p:cNvPr id="143" name="Freeform 142"/>
            <p:cNvSpPr/>
            <p:nvPr/>
          </p:nvSpPr>
          <p:spPr>
            <a:xfrm>
              <a:off x="2817704" y="2931389"/>
              <a:ext cx="1280160" cy="652272"/>
            </a:xfrm>
            <a:custGeom>
              <a:avLst/>
              <a:gdLst>
                <a:gd name="connsiteX0" fmla="*/ 1280160 w 1280160"/>
                <a:gd name="connsiteY0" fmla="*/ 0 h 633984"/>
                <a:gd name="connsiteX1" fmla="*/ 1280160 w 1280160"/>
                <a:gd name="connsiteY1" fmla="*/ 633984 h 633984"/>
                <a:gd name="connsiteX2" fmla="*/ 0 w 1280160"/>
                <a:gd name="connsiteY2" fmla="*/ 630936 h 63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0160" h="633984">
                  <a:moveTo>
                    <a:pt x="1280160" y="0"/>
                  </a:moveTo>
                  <a:lnTo>
                    <a:pt x="1280160" y="633984"/>
                  </a:lnTo>
                  <a:lnTo>
                    <a:pt x="0" y="630936"/>
                  </a:ln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1193364" y="2917119"/>
              <a:ext cx="0" cy="4861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150" name="Group 149"/>
            <p:cNvGrpSpPr/>
            <p:nvPr/>
          </p:nvGrpSpPr>
          <p:grpSpPr>
            <a:xfrm>
              <a:off x="957020" y="3413381"/>
              <a:ext cx="468052" cy="324036"/>
              <a:chOff x="483228" y="1484784"/>
              <a:chExt cx="468052" cy="324036"/>
            </a:xfrm>
          </p:grpSpPr>
          <p:sp>
            <p:nvSpPr>
              <p:cNvPr id="151" name="Rectangle 150"/>
              <p:cNvSpPr/>
              <p:nvPr/>
            </p:nvSpPr>
            <p:spPr>
              <a:xfrm>
                <a:off x="483228" y="1484784"/>
                <a:ext cx="468052" cy="324036"/>
              </a:xfrm>
              <a:prstGeom prst="rect">
                <a:avLst/>
              </a:prstGeom>
              <a:solidFill>
                <a:schemeClr val="accent6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52" name="Flowchart: Or 151"/>
              <p:cNvSpPr/>
              <p:nvPr/>
            </p:nvSpPr>
            <p:spPr>
              <a:xfrm>
                <a:off x="591240" y="1525424"/>
                <a:ext cx="252028" cy="241868"/>
              </a:xfrm>
              <a:prstGeom prst="flowChartOr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2489189" y="3433701"/>
              <a:ext cx="324036" cy="282508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2"/>
                  </a:solidFill>
                </a:rPr>
                <a:t>F</a:t>
              </a:r>
            </a:p>
          </p:txBody>
        </p:sp>
        <p:cxnSp>
          <p:nvCxnSpPr>
            <p:cNvPr id="154" name="Straight Arrow Connector 153"/>
            <p:cNvCxnSpPr>
              <a:stCxn id="153" idx="1"/>
              <a:endCxn id="151" idx="3"/>
            </p:cNvCxnSpPr>
            <p:nvPr/>
          </p:nvCxnSpPr>
          <p:spPr>
            <a:xfrm flipH="1">
              <a:off x="1425072" y="3574955"/>
              <a:ext cx="1064117" cy="44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55" name="Freeform 154"/>
            <p:cNvSpPr/>
            <p:nvPr/>
          </p:nvSpPr>
          <p:spPr>
            <a:xfrm>
              <a:off x="1199216" y="3589757"/>
              <a:ext cx="2898648" cy="728472"/>
            </a:xfrm>
            <a:custGeom>
              <a:avLst/>
              <a:gdLst>
                <a:gd name="connsiteX0" fmla="*/ 2898648 w 2898648"/>
                <a:gd name="connsiteY0" fmla="*/ 0 h 728472"/>
                <a:gd name="connsiteX1" fmla="*/ 2898648 w 2898648"/>
                <a:gd name="connsiteY1" fmla="*/ 323088 h 728472"/>
                <a:gd name="connsiteX2" fmla="*/ 0 w 2898648"/>
                <a:gd name="connsiteY2" fmla="*/ 539496 h 728472"/>
                <a:gd name="connsiteX3" fmla="*/ 0 w 2898648"/>
                <a:gd name="connsiteY3" fmla="*/ 728472 h 72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8648" h="728472">
                  <a:moveTo>
                    <a:pt x="2898648" y="0"/>
                  </a:moveTo>
                  <a:lnTo>
                    <a:pt x="2898648" y="323088"/>
                  </a:lnTo>
                  <a:lnTo>
                    <a:pt x="0" y="539496"/>
                  </a:lnTo>
                  <a:lnTo>
                    <a:pt x="0" y="728472"/>
                  </a:ln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1193882" y="3749777"/>
              <a:ext cx="2914650" cy="575310"/>
            </a:xfrm>
            <a:custGeom>
              <a:avLst/>
              <a:gdLst>
                <a:gd name="connsiteX0" fmla="*/ 0 w 2914650"/>
                <a:gd name="connsiteY0" fmla="*/ 0 h 575310"/>
                <a:gd name="connsiteX1" fmla="*/ 0 w 2914650"/>
                <a:gd name="connsiteY1" fmla="*/ 171450 h 575310"/>
                <a:gd name="connsiteX2" fmla="*/ 2914650 w 2914650"/>
                <a:gd name="connsiteY2" fmla="*/ 377190 h 575310"/>
                <a:gd name="connsiteX3" fmla="*/ 2914650 w 2914650"/>
                <a:gd name="connsiteY3" fmla="*/ 575310 h 57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4650" h="575310">
                  <a:moveTo>
                    <a:pt x="0" y="0"/>
                  </a:moveTo>
                  <a:lnTo>
                    <a:pt x="0" y="171450"/>
                  </a:lnTo>
                  <a:lnTo>
                    <a:pt x="2914650" y="377190"/>
                  </a:lnTo>
                  <a:lnTo>
                    <a:pt x="2914650" y="575310"/>
                  </a:ln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4472386" y="2992383"/>
              <a:ext cx="4696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i="1" dirty="0"/>
                <a:t>K</a:t>
              </a:r>
              <a:r>
                <a:rPr lang="en-IN" sz="2000" baseline="-25000" dirty="0"/>
                <a:t>i</a:t>
              </a:r>
              <a:endParaRPr lang="en-IN" sz="2400" baseline="-25000" dirty="0"/>
            </a:p>
          </p:txBody>
        </p:sp>
        <p:sp>
          <p:nvSpPr>
            <p:cNvPr id="162" name="Freeform 161"/>
            <p:cNvSpPr/>
            <p:nvPr/>
          </p:nvSpPr>
          <p:spPr>
            <a:xfrm>
              <a:off x="2652784" y="3197327"/>
              <a:ext cx="1915391" cy="228600"/>
            </a:xfrm>
            <a:custGeom>
              <a:avLst/>
              <a:gdLst>
                <a:gd name="connsiteX0" fmla="*/ 2106930 w 2106930"/>
                <a:gd name="connsiteY0" fmla="*/ 0 h 228600"/>
                <a:gd name="connsiteX1" fmla="*/ 0 w 2106930"/>
                <a:gd name="connsiteY1" fmla="*/ 0 h 228600"/>
                <a:gd name="connsiteX2" fmla="*/ 0 w 2106930"/>
                <a:gd name="connsiteY2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6930" h="228600">
                  <a:moveTo>
                    <a:pt x="2106930" y="0"/>
                  </a:moveTo>
                  <a:lnTo>
                    <a:pt x="0" y="0"/>
                  </a:lnTo>
                  <a:lnTo>
                    <a:pt x="0" y="228600"/>
                  </a:lnTo>
                </a:path>
              </a:pathLst>
            </a:custGeom>
            <a:noFill/>
            <a:ln w="254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4104415" y="4081217"/>
              <a:ext cx="410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i="1" dirty="0" err="1"/>
                <a:t>R</a:t>
              </a:r>
              <a:r>
                <a:rPr lang="en-IN" sz="2000" baseline="-25000" dirty="0" err="1"/>
                <a:t>i</a:t>
              </a:r>
              <a:endParaRPr lang="en-IN" sz="2400" baseline="-2500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848186" y="4081217"/>
              <a:ext cx="410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i="1" dirty="0"/>
                <a:t>L</a:t>
              </a:r>
              <a:r>
                <a:rPr lang="en-IN" sz="2000" baseline="-25000" dirty="0"/>
                <a:t>i</a:t>
              </a:r>
              <a:endParaRPr lang="en-IN" sz="2400" baseline="-25000" dirty="0"/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4081334" y="4382561"/>
              <a:ext cx="46161" cy="282592"/>
              <a:chOff x="4080644" y="2645440"/>
              <a:chExt cx="46161" cy="282592"/>
            </a:xfrm>
          </p:grpSpPr>
          <p:sp>
            <p:nvSpPr>
              <p:cNvPr id="166" name="Oval 165"/>
              <p:cNvSpPr/>
              <p:nvPr/>
            </p:nvSpPr>
            <p:spPr>
              <a:xfrm>
                <a:off x="4080644" y="264544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4081086" y="276609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4080644" y="288231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1167965" y="4366345"/>
              <a:ext cx="46161" cy="282592"/>
              <a:chOff x="4080644" y="2645440"/>
              <a:chExt cx="46161" cy="282592"/>
            </a:xfrm>
          </p:grpSpPr>
          <p:sp>
            <p:nvSpPr>
              <p:cNvPr id="170" name="Oval 169"/>
              <p:cNvSpPr/>
              <p:nvPr/>
            </p:nvSpPr>
            <p:spPr>
              <a:xfrm>
                <a:off x="4080644" y="264544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081086" y="276609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4080644" y="288231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1493298" y="4550854"/>
            <a:ext cx="4977195" cy="1826677"/>
            <a:chOff x="6070599" y="1238919"/>
            <a:chExt cx="4977195" cy="1826677"/>
          </a:xfrm>
        </p:grpSpPr>
        <p:grpSp>
          <p:nvGrpSpPr>
            <p:cNvPr id="80" name="Group 79"/>
            <p:cNvGrpSpPr/>
            <p:nvPr/>
          </p:nvGrpSpPr>
          <p:grpSpPr>
            <a:xfrm>
              <a:off x="6070599" y="1238919"/>
              <a:ext cx="4507519" cy="1610528"/>
              <a:chOff x="-36485" y="1000622"/>
              <a:chExt cx="4507519" cy="1610528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71500" y="1033665"/>
                <a:ext cx="4399534" cy="1577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-36485" y="1000622"/>
                <a:ext cx="1120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/>
                  <a:t>Round n</a:t>
                </a:r>
              </a:p>
            </p:txBody>
          </p:sp>
        </p:grpSp>
        <p:sp>
          <p:nvSpPr>
            <p:cNvPr id="83" name="Freeform 82"/>
            <p:cNvSpPr/>
            <p:nvPr/>
          </p:nvSpPr>
          <p:spPr>
            <a:xfrm>
              <a:off x="8923436" y="1324909"/>
              <a:ext cx="1280160" cy="652272"/>
            </a:xfrm>
            <a:custGeom>
              <a:avLst/>
              <a:gdLst>
                <a:gd name="connsiteX0" fmla="*/ 1280160 w 1280160"/>
                <a:gd name="connsiteY0" fmla="*/ 0 h 633984"/>
                <a:gd name="connsiteX1" fmla="*/ 1280160 w 1280160"/>
                <a:gd name="connsiteY1" fmla="*/ 633984 h 633984"/>
                <a:gd name="connsiteX2" fmla="*/ 0 w 1280160"/>
                <a:gd name="connsiteY2" fmla="*/ 630936 h 63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0160" h="633984">
                  <a:moveTo>
                    <a:pt x="1280160" y="0"/>
                  </a:moveTo>
                  <a:lnTo>
                    <a:pt x="1280160" y="633984"/>
                  </a:lnTo>
                  <a:lnTo>
                    <a:pt x="0" y="630936"/>
                  </a:ln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7299096" y="1310639"/>
              <a:ext cx="0" cy="4861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7062752" y="1806901"/>
              <a:ext cx="468052" cy="324036"/>
              <a:chOff x="483228" y="1484784"/>
              <a:chExt cx="468052" cy="324036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483228" y="1484784"/>
                <a:ext cx="468052" cy="324036"/>
              </a:xfrm>
              <a:prstGeom prst="rect">
                <a:avLst/>
              </a:prstGeom>
              <a:solidFill>
                <a:schemeClr val="accent6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9" name="Flowchart: Or 88"/>
              <p:cNvSpPr/>
              <p:nvPr/>
            </p:nvSpPr>
            <p:spPr>
              <a:xfrm>
                <a:off x="591240" y="1525424"/>
                <a:ext cx="252028" cy="241868"/>
              </a:xfrm>
              <a:prstGeom prst="flowChartOr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8594921" y="1827221"/>
              <a:ext cx="324036" cy="282508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2"/>
                  </a:solidFill>
                </a:rPr>
                <a:t>F</a:t>
              </a:r>
            </a:p>
          </p:txBody>
        </p:sp>
        <p:cxnSp>
          <p:nvCxnSpPr>
            <p:cNvPr id="91" name="Straight Arrow Connector 90"/>
            <p:cNvCxnSpPr>
              <a:stCxn id="90" idx="1"/>
              <a:endCxn id="88" idx="3"/>
            </p:cNvCxnSpPr>
            <p:nvPr/>
          </p:nvCxnSpPr>
          <p:spPr>
            <a:xfrm flipH="1">
              <a:off x="7530804" y="1968475"/>
              <a:ext cx="1064117" cy="44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92" name="Freeform 91"/>
            <p:cNvSpPr/>
            <p:nvPr/>
          </p:nvSpPr>
          <p:spPr>
            <a:xfrm>
              <a:off x="7304948" y="1983277"/>
              <a:ext cx="2898648" cy="728472"/>
            </a:xfrm>
            <a:custGeom>
              <a:avLst/>
              <a:gdLst>
                <a:gd name="connsiteX0" fmla="*/ 2898648 w 2898648"/>
                <a:gd name="connsiteY0" fmla="*/ 0 h 728472"/>
                <a:gd name="connsiteX1" fmla="*/ 2898648 w 2898648"/>
                <a:gd name="connsiteY1" fmla="*/ 323088 h 728472"/>
                <a:gd name="connsiteX2" fmla="*/ 0 w 2898648"/>
                <a:gd name="connsiteY2" fmla="*/ 539496 h 728472"/>
                <a:gd name="connsiteX3" fmla="*/ 0 w 2898648"/>
                <a:gd name="connsiteY3" fmla="*/ 728472 h 72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8648" h="728472">
                  <a:moveTo>
                    <a:pt x="2898648" y="0"/>
                  </a:moveTo>
                  <a:lnTo>
                    <a:pt x="2898648" y="323088"/>
                  </a:lnTo>
                  <a:lnTo>
                    <a:pt x="0" y="539496"/>
                  </a:lnTo>
                  <a:lnTo>
                    <a:pt x="0" y="728472"/>
                  </a:ln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7299614" y="2143297"/>
              <a:ext cx="2914650" cy="575310"/>
            </a:xfrm>
            <a:custGeom>
              <a:avLst/>
              <a:gdLst>
                <a:gd name="connsiteX0" fmla="*/ 0 w 2914650"/>
                <a:gd name="connsiteY0" fmla="*/ 0 h 575310"/>
                <a:gd name="connsiteX1" fmla="*/ 0 w 2914650"/>
                <a:gd name="connsiteY1" fmla="*/ 171450 h 575310"/>
                <a:gd name="connsiteX2" fmla="*/ 2914650 w 2914650"/>
                <a:gd name="connsiteY2" fmla="*/ 377190 h 575310"/>
                <a:gd name="connsiteX3" fmla="*/ 2914650 w 2914650"/>
                <a:gd name="connsiteY3" fmla="*/ 575310 h 57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4650" h="575310">
                  <a:moveTo>
                    <a:pt x="0" y="0"/>
                  </a:moveTo>
                  <a:lnTo>
                    <a:pt x="0" y="171450"/>
                  </a:lnTo>
                  <a:lnTo>
                    <a:pt x="2914650" y="377190"/>
                  </a:lnTo>
                  <a:lnTo>
                    <a:pt x="2914650" y="575310"/>
                  </a:ln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578118" y="1385903"/>
              <a:ext cx="4696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i="1" dirty="0" err="1"/>
                <a:t>K</a:t>
              </a:r>
              <a:r>
                <a:rPr lang="en-IN" sz="2000" baseline="-25000" dirty="0" err="1"/>
                <a:t>n</a:t>
              </a:r>
              <a:endParaRPr lang="en-IN" sz="2400" baseline="-25000" dirty="0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8758516" y="1590847"/>
              <a:ext cx="1915391" cy="228600"/>
            </a:xfrm>
            <a:custGeom>
              <a:avLst/>
              <a:gdLst>
                <a:gd name="connsiteX0" fmla="*/ 2106930 w 2106930"/>
                <a:gd name="connsiteY0" fmla="*/ 0 h 228600"/>
                <a:gd name="connsiteX1" fmla="*/ 0 w 2106930"/>
                <a:gd name="connsiteY1" fmla="*/ 0 h 228600"/>
                <a:gd name="connsiteX2" fmla="*/ 0 w 2106930"/>
                <a:gd name="connsiteY2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6930" h="228600">
                  <a:moveTo>
                    <a:pt x="2106930" y="0"/>
                  </a:moveTo>
                  <a:lnTo>
                    <a:pt x="0" y="0"/>
                  </a:lnTo>
                  <a:lnTo>
                    <a:pt x="0" y="228600"/>
                  </a:lnTo>
                </a:path>
              </a:pathLst>
            </a:custGeom>
            <a:noFill/>
            <a:ln w="254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719930" y="2444502"/>
              <a:ext cx="410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i="1" dirty="0"/>
                <a:t>L</a:t>
              </a:r>
              <a:r>
                <a:rPr lang="en-IN" sz="2000" baseline="-25000" dirty="0"/>
                <a:t>n</a:t>
              </a:r>
              <a:endParaRPr lang="en-IN" sz="2400" baseline="-2500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0227763" y="2460302"/>
              <a:ext cx="41032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i="1" dirty="0"/>
                <a:t>R</a:t>
              </a:r>
              <a:r>
                <a:rPr lang="en-IN" sz="2000" baseline="-25000" dirty="0"/>
                <a:t>n</a:t>
              </a:r>
              <a:endParaRPr lang="en-IN" sz="2400" baseline="-250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6721726" y="4929141"/>
            <a:ext cx="3823016" cy="787938"/>
            <a:chOff x="5197726" y="4929141"/>
            <a:chExt cx="3823016" cy="787938"/>
          </a:xfrm>
        </p:grpSpPr>
        <p:sp>
          <p:nvSpPr>
            <p:cNvPr id="96" name="TextBox 95"/>
            <p:cNvSpPr txBox="1"/>
            <p:nvPr/>
          </p:nvSpPr>
          <p:spPr>
            <a:xfrm>
              <a:off x="8610418" y="4929141"/>
              <a:ext cx="41032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i="1" dirty="0"/>
                <a:t>R</a:t>
              </a:r>
              <a:r>
                <a:rPr lang="en-IN" sz="2000" baseline="-25000" dirty="0"/>
                <a:t>n</a:t>
              </a:r>
              <a:endParaRPr lang="en-IN" sz="2400" baseline="-25000" dirty="0"/>
            </a:p>
          </p:txBody>
        </p:sp>
        <p:grpSp>
          <p:nvGrpSpPr>
            <p:cNvPr id="179" name="Group 178"/>
            <p:cNvGrpSpPr/>
            <p:nvPr/>
          </p:nvGrpSpPr>
          <p:grpSpPr>
            <a:xfrm>
              <a:off x="5705314" y="5141769"/>
              <a:ext cx="2914650" cy="575310"/>
              <a:chOff x="5705314" y="5141769"/>
              <a:chExt cx="2914650" cy="575310"/>
            </a:xfrm>
          </p:grpSpPr>
          <p:sp>
            <p:nvSpPr>
              <p:cNvPr id="114" name="Freeform 113"/>
              <p:cNvSpPr/>
              <p:nvPr/>
            </p:nvSpPr>
            <p:spPr>
              <a:xfrm>
                <a:off x="5705314" y="5141769"/>
                <a:ext cx="2914650" cy="575310"/>
              </a:xfrm>
              <a:custGeom>
                <a:avLst/>
                <a:gdLst>
                  <a:gd name="connsiteX0" fmla="*/ 0 w 2914650"/>
                  <a:gd name="connsiteY0" fmla="*/ 0 h 575310"/>
                  <a:gd name="connsiteX1" fmla="*/ 0 w 2914650"/>
                  <a:gd name="connsiteY1" fmla="*/ 171450 h 575310"/>
                  <a:gd name="connsiteX2" fmla="*/ 2914650 w 2914650"/>
                  <a:gd name="connsiteY2" fmla="*/ 377190 h 575310"/>
                  <a:gd name="connsiteX3" fmla="*/ 2914650 w 2914650"/>
                  <a:gd name="connsiteY3" fmla="*/ 575310 h 57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14650" h="575310">
                    <a:moveTo>
                      <a:pt x="0" y="0"/>
                    </a:moveTo>
                    <a:lnTo>
                      <a:pt x="0" y="171450"/>
                    </a:lnTo>
                    <a:lnTo>
                      <a:pt x="2914650" y="377190"/>
                    </a:lnTo>
                    <a:lnTo>
                      <a:pt x="2914650" y="575310"/>
                    </a:ln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5712468" y="5148363"/>
                <a:ext cx="2901696" cy="551688"/>
              </a:xfrm>
              <a:custGeom>
                <a:avLst/>
                <a:gdLst>
                  <a:gd name="connsiteX0" fmla="*/ 2901696 w 2901696"/>
                  <a:gd name="connsiteY0" fmla="*/ 0 h 551688"/>
                  <a:gd name="connsiteX1" fmla="*/ 2901696 w 2901696"/>
                  <a:gd name="connsiteY1" fmla="*/ 161544 h 551688"/>
                  <a:gd name="connsiteX2" fmla="*/ 0 w 2901696"/>
                  <a:gd name="connsiteY2" fmla="*/ 362712 h 551688"/>
                  <a:gd name="connsiteX3" fmla="*/ 0 w 2901696"/>
                  <a:gd name="connsiteY3" fmla="*/ 551688 h 55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1696" h="551688">
                    <a:moveTo>
                      <a:pt x="2901696" y="0"/>
                    </a:moveTo>
                    <a:lnTo>
                      <a:pt x="2901696" y="161544"/>
                    </a:lnTo>
                    <a:lnTo>
                      <a:pt x="0" y="362712"/>
                    </a:lnTo>
                    <a:lnTo>
                      <a:pt x="0" y="551688"/>
                    </a:ln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77" name="TextBox 176"/>
            <p:cNvSpPr txBox="1"/>
            <p:nvPr/>
          </p:nvSpPr>
          <p:spPr>
            <a:xfrm>
              <a:off x="5197726" y="4972528"/>
              <a:ext cx="410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i="1" dirty="0"/>
                <a:t>L</a:t>
              </a:r>
              <a:r>
                <a:rPr lang="en-IN" sz="2000" baseline="-25000" dirty="0"/>
                <a:t>n</a:t>
              </a:r>
              <a:endParaRPr lang="en-IN" sz="2400" baseline="-25000" dirty="0"/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7237484" y="5684547"/>
            <a:ext cx="2910840" cy="1173453"/>
            <a:chOff x="5713484" y="5684547"/>
            <a:chExt cx="2910840" cy="1173453"/>
          </a:xfrm>
        </p:grpSpPr>
        <p:grpSp>
          <p:nvGrpSpPr>
            <p:cNvPr id="175" name="Group 174"/>
            <p:cNvGrpSpPr/>
            <p:nvPr/>
          </p:nvGrpSpPr>
          <p:grpSpPr>
            <a:xfrm>
              <a:off x="5713484" y="5684547"/>
              <a:ext cx="2910840" cy="1173453"/>
              <a:chOff x="8820256" y="4897143"/>
              <a:chExt cx="2910840" cy="1173453"/>
            </a:xfrm>
          </p:grpSpPr>
          <p:sp>
            <p:nvSpPr>
              <p:cNvPr id="130" name="Freeform 129"/>
              <p:cNvSpPr/>
              <p:nvPr/>
            </p:nvSpPr>
            <p:spPr>
              <a:xfrm>
                <a:off x="8820256" y="4897143"/>
                <a:ext cx="2910840" cy="83820"/>
              </a:xfrm>
              <a:custGeom>
                <a:avLst/>
                <a:gdLst>
                  <a:gd name="connsiteX0" fmla="*/ 0 w 2910840"/>
                  <a:gd name="connsiteY0" fmla="*/ 0 h 83820"/>
                  <a:gd name="connsiteX1" fmla="*/ 0 w 2910840"/>
                  <a:gd name="connsiteY1" fmla="*/ 81915 h 83820"/>
                  <a:gd name="connsiteX2" fmla="*/ 2910840 w 2910840"/>
                  <a:gd name="connsiteY2" fmla="*/ 83820 h 83820"/>
                  <a:gd name="connsiteX3" fmla="*/ 2910840 w 2910840"/>
                  <a:gd name="connsiteY3" fmla="*/ 11430 h 83820"/>
                  <a:gd name="connsiteX4" fmla="*/ 2910840 w 2910840"/>
                  <a:gd name="connsiteY4" fmla="*/ 9525 h 8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0840" h="83820">
                    <a:moveTo>
                      <a:pt x="0" y="0"/>
                    </a:moveTo>
                    <a:lnTo>
                      <a:pt x="0" y="81915"/>
                    </a:lnTo>
                    <a:lnTo>
                      <a:pt x="2910840" y="83820"/>
                    </a:lnTo>
                    <a:lnTo>
                      <a:pt x="2910840" y="11430"/>
                    </a:lnTo>
                    <a:lnTo>
                      <a:pt x="2910840" y="9525"/>
                    </a:lnTo>
                  </a:path>
                </a:pathLst>
              </a:custGeom>
              <a:noFill/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1" name="Straight Arrow Connector 130"/>
              <p:cNvCxnSpPr/>
              <p:nvPr/>
            </p:nvCxnSpPr>
            <p:spPr>
              <a:xfrm>
                <a:off x="10286300" y="4988613"/>
                <a:ext cx="0" cy="335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32" name="Rectangle 131"/>
              <p:cNvSpPr/>
              <p:nvPr/>
            </p:nvSpPr>
            <p:spPr>
              <a:xfrm>
                <a:off x="9237741" y="5340678"/>
                <a:ext cx="2052228" cy="32403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9027909" y="5670486"/>
                <a:ext cx="2471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/>
                  <a:t>Ciphertext (2</a:t>
                </a:r>
                <a:r>
                  <a:rPr lang="en-IN" sz="2000" i="1" dirty="0"/>
                  <a:t>w</a:t>
                </a:r>
                <a:r>
                  <a:rPr lang="en-IN" sz="2000" dirty="0"/>
                  <a:t> bits)</a:t>
                </a:r>
                <a:endParaRPr lang="en-IN" sz="2400" dirty="0"/>
              </a:p>
            </p:txBody>
          </p:sp>
        </p:grpSp>
        <p:cxnSp>
          <p:nvCxnSpPr>
            <p:cNvPr id="136" name="Straight Connector 135"/>
            <p:cNvCxnSpPr/>
            <p:nvPr/>
          </p:nvCxnSpPr>
          <p:spPr>
            <a:xfrm>
              <a:off x="7185315" y="6128082"/>
              <a:ext cx="0" cy="340821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2" name="Title 1"/>
          <p:cNvSpPr txBox="1">
            <a:spLocks/>
          </p:cNvSpPr>
          <p:nvPr/>
        </p:nvSpPr>
        <p:spPr>
          <a:xfrm>
            <a:off x="7050245" y="1140921"/>
            <a:ext cx="4997684" cy="166189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>
                <a:solidFill>
                  <a:srgbClr val="C00000"/>
                </a:solidFill>
              </a:rPr>
              <a:t>Feistel Cipher Structure </a:t>
            </a:r>
            <a:br>
              <a:rPr lang="en-IN" sz="3200" dirty="0">
                <a:solidFill>
                  <a:srgbClr val="C00000"/>
                </a:solidFill>
              </a:rPr>
            </a:br>
            <a:r>
              <a:rPr lang="en-IN" sz="3200" dirty="0">
                <a:solidFill>
                  <a:srgbClr val="C00000"/>
                </a:solidFill>
              </a:rPr>
              <a:t>Or </a:t>
            </a:r>
          </a:p>
          <a:p>
            <a:r>
              <a:rPr lang="en-IN" sz="3200" dirty="0">
                <a:solidFill>
                  <a:srgbClr val="C00000"/>
                </a:solidFill>
              </a:rPr>
              <a:t>Block Cipher Structure</a:t>
            </a:r>
          </a:p>
        </p:txBody>
      </p:sp>
    </p:spTree>
    <p:extLst>
      <p:ext uri="{BB962C8B-B14F-4D97-AF65-F5344CB8AC3E}">
        <p14:creationId xmlns:p14="http://schemas.microsoft.com/office/powerpoint/2010/main" val="302485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" grpId="0" animBg="1"/>
      <p:bldP spid="16" grpId="0"/>
      <p:bldP spid="33" grpId="0" animBg="1"/>
      <p:bldP spid="49" grpId="0" animBg="1"/>
      <p:bldP spid="31" grpId="0" animBg="1"/>
      <p:bldP spid="51" grpId="0"/>
      <p:bldP spid="52" grpId="0"/>
      <p:bldP spid="53" grpId="0"/>
      <p:bldP spid="54" grpId="0"/>
      <p:bldP spid="57" grpId="0"/>
      <p:bldP spid="59" grpId="0" animBg="1"/>
      <p:bldP spid="60" grpId="0"/>
      <p:bldP spid="61" grpId="0"/>
      <p:bldP spid="138" grpId="0"/>
      <p:bldP spid="1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7772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Design principles of block cipher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Electronic Code Book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Cipher Block Chaining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Cipher Feedback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Output Feedback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Counter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Data Encryption standard (DES)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Strength of 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Multiple encryption and triple 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AES with structure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AES transformation functions, key expansion</a:t>
            </a:r>
          </a:p>
        </p:txBody>
      </p:sp>
    </p:spTree>
    <p:extLst>
      <p:ext uri="{BB962C8B-B14F-4D97-AF65-F5344CB8AC3E}">
        <p14:creationId xmlns:p14="http://schemas.microsoft.com/office/powerpoint/2010/main" val="42163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/>
              <a:t>Feistel Cipher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Input plaintext block of length 2w bits</a:t>
            </a:r>
          </a:p>
          <a:p>
            <a:r>
              <a:rPr lang="en-IN" dirty="0"/>
              <a:t>key </a:t>
            </a:r>
            <a:r>
              <a:rPr lang="en-IN" i="1" dirty="0"/>
              <a:t>K</a:t>
            </a:r>
            <a:r>
              <a:rPr lang="en-IN" dirty="0"/>
              <a:t> = n bits , Sub-keys: </a:t>
            </a:r>
            <a:r>
              <a:rPr lang="en-IN" i="1" dirty="0"/>
              <a:t>K</a:t>
            </a:r>
            <a:r>
              <a:rPr lang="en-IN" baseline="-25000" dirty="0"/>
              <a:t>1</a:t>
            </a:r>
            <a:r>
              <a:rPr lang="en-IN" dirty="0"/>
              <a:t>, </a:t>
            </a:r>
            <a:r>
              <a:rPr lang="en-IN" i="1" dirty="0"/>
              <a:t>K</a:t>
            </a:r>
            <a:r>
              <a:rPr lang="en-IN" baseline="-25000" dirty="0"/>
              <a:t>2</a:t>
            </a:r>
            <a:r>
              <a:rPr lang="en-IN" dirty="0"/>
              <a:t>, …, </a:t>
            </a:r>
            <a:r>
              <a:rPr lang="en-IN" i="1" dirty="0" err="1"/>
              <a:t>K</a:t>
            </a:r>
            <a:r>
              <a:rPr lang="en-IN" baseline="-25000" dirty="0" err="1"/>
              <a:t>n</a:t>
            </a:r>
            <a:r>
              <a:rPr lang="en-IN" dirty="0"/>
              <a:t> (Derived from </a:t>
            </a:r>
            <a:r>
              <a:rPr lang="en-IN" i="1" dirty="0"/>
              <a:t>K</a:t>
            </a:r>
            <a:r>
              <a:rPr lang="en-IN" dirty="0"/>
              <a:t>)</a:t>
            </a:r>
          </a:p>
          <a:p>
            <a:r>
              <a:rPr lang="en-IN" dirty="0"/>
              <a:t>All rounds have the same structure.</a:t>
            </a:r>
          </a:p>
          <a:p>
            <a:r>
              <a:rPr lang="en-IN" dirty="0"/>
              <a:t>A </a:t>
            </a:r>
            <a:r>
              <a:rPr lang="en-IN" b="1" dirty="0">
                <a:solidFill>
                  <a:srgbClr val="C00000"/>
                </a:solidFill>
              </a:rPr>
              <a:t>substitution</a:t>
            </a:r>
            <a:r>
              <a:rPr lang="en-IN" dirty="0"/>
              <a:t> is performed by taking exclusive-OR on left half(</a:t>
            </a:r>
            <a:r>
              <a:rPr lang="en-IN" i="1" dirty="0"/>
              <a:t>L</a:t>
            </a:r>
            <a:r>
              <a:rPr lang="en-IN" dirty="0"/>
              <a:t>i) of the data and the output of round function F which has inputs right half(</a:t>
            </a:r>
            <a:r>
              <a:rPr lang="en-IN" i="1" dirty="0" err="1"/>
              <a:t>R</a:t>
            </a:r>
            <a:r>
              <a:rPr lang="en-IN" dirty="0" err="1"/>
              <a:t>i</a:t>
            </a:r>
            <a:r>
              <a:rPr lang="en-IN" dirty="0"/>
              <a:t>) and sub key </a:t>
            </a:r>
            <a:r>
              <a:rPr lang="en-IN" i="1" dirty="0" err="1"/>
              <a:t>k</a:t>
            </a:r>
            <a:r>
              <a:rPr lang="en-IN" dirty="0" err="1"/>
              <a:t>i</a:t>
            </a:r>
            <a:r>
              <a:rPr lang="en-IN" dirty="0"/>
              <a:t>.</a:t>
            </a:r>
          </a:p>
          <a:p>
            <a:r>
              <a:rPr lang="en-IN" dirty="0"/>
              <a:t>A </a:t>
            </a:r>
            <a:r>
              <a:rPr lang="en-IN" b="1" dirty="0">
                <a:solidFill>
                  <a:srgbClr val="C00000"/>
                </a:solidFill>
              </a:rPr>
              <a:t>permutation</a:t>
            </a:r>
            <a:r>
              <a:rPr lang="en-IN" dirty="0"/>
              <a:t> is performed that consists of interchange of two halves of data.</a:t>
            </a:r>
          </a:p>
          <a:p>
            <a:r>
              <a:rPr lang="en-IN" dirty="0"/>
              <a:t>This structure is called </a:t>
            </a:r>
            <a:r>
              <a:rPr lang="en-IN" b="1" dirty="0">
                <a:solidFill>
                  <a:srgbClr val="C00000"/>
                </a:solidFill>
              </a:rPr>
              <a:t>Substitution-Permutation Network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(SPN)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76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Feistel Network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Block size: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Common block size of 64-bit. However, the new algorithms uses a 128-bit, 256-bit block size.</a:t>
            </a:r>
          </a:p>
          <a:p>
            <a:r>
              <a:rPr lang="en-IN" b="1" dirty="0">
                <a:solidFill>
                  <a:srgbClr val="C00000"/>
                </a:solidFill>
              </a:rPr>
              <a:t>Key size: </a:t>
            </a:r>
            <a:r>
              <a:rPr lang="en-IN" dirty="0"/>
              <a:t>Key sizes of 64 bits or less are now widely considered to be insufficient, These days at least 128 bit, more better, e.g. 192 or 256 bit</a:t>
            </a:r>
          </a:p>
          <a:p>
            <a:r>
              <a:rPr lang="en-IN" b="1" dirty="0">
                <a:solidFill>
                  <a:srgbClr val="C00000"/>
                </a:solidFill>
              </a:rPr>
              <a:t>Number of rounds: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A typical size is 16 rounds.</a:t>
            </a:r>
          </a:p>
          <a:p>
            <a:r>
              <a:rPr lang="en-IN" b="1" dirty="0">
                <a:solidFill>
                  <a:srgbClr val="C00000"/>
                </a:solidFill>
              </a:rPr>
              <a:t>Round function F: </a:t>
            </a:r>
            <a:r>
              <a:rPr lang="en-IN" dirty="0"/>
              <a:t>Again, greater complexity generally means greater resistance to cryptanalysis.</a:t>
            </a:r>
          </a:p>
          <a:p>
            <a:r>
              <a:rPr lang="en-IN" b="1" dirty="0" err="1">
                <a:solidFill>
                  <a:srgbClr val="C00000"/>
                </a:solidFill>
              </a:rPr>
              <a:t>Subkey</a:t>
            </a:r>
            <a:r>
              <a:rPr lang="en-IN" b="1" dirty="0">
                <a:solidFill>
                  <a:srgbClr val="C00000"/>
                </a:solidFill>
              </a:rPr>
              <a:t> generation algorithm: </a:t>
            </a:r>
            <a:r>
              <a:rPr lang="en-IN" dirty="0"/>
              <a:t>Greater complexity in this algorithm should lead to greater difficulty of cryptanalysis.</a:t>
            </a:r>
          </a:p>
        </p:txBody>
      </p:sp>
    </p:spTree>
    <p:extLst>
      <p:ext uri="{BB962C8B-B14F-4D97-AF65-F5344CB8AC3E}">
        <p14:creationId xmlns:p14="http://schemas.microsoft.com/office/powerpoint/2010/main" val="881447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698"/>
          <a:stretch/>
        </p:blipFill>
        <p:spPr>
          <a:xfrm>
            <a:off x="1587461" y="1"/>
            <a:ext cx="4888131" cy="673997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915979" y="60610"/>
            <a:ext cx="5662995" cy="5697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700" b="1" u="sng" dirty="0"/>
              <a:t>Feistel Encryption &amp; Decryption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00749" y="599709"/>
            <a:ext cx="5662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400" dirty="0"/>
              <a:t>Prove that output of first round of Decryption is equal to 32-bit swap of input of 16</a:t>
            </a:r>
            <a:r>
              <a:rPr lang="en-IN" sz="2400" baseline="30000" dirty="0"/>
              <a:t>th</a:t>
            </a:r>
            <a:r>
              <a:rPr lang="en-IN" sz="2400" dirty="0"/>
              <a:t> round of Encryption.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400" dirty="0"/>
              <a:t>LD</a:t>
            </a:r>
            <a:r>
              <a:rPr lang="en-IN" sz="2400" baseline="-25000" dirty="0"/>
              <a:t>1</a:t>
            </a:r>
            <a:r>
              <a:rPr lang="en-IN" sz="2400" dirty="0"/>
              <a:t>=RE</a:t>
            </a:r>
            <a:r>
              <a:rPr lang="en-IN" sz="2400" baseline="-25000" dirty="0"/>
              <a:t>15</a:t>
            </a:r>
            <a:r>
              <a:rPr lang="en-IN" sz="2400" dirty="0"/>
              <a:t> &amp; RD</a:t>
            </a:r>
            <a:r>
              <a:rPr lang="en-IN" sz="2400" baseline="-25000" dirty="0"/>
              <a:t>1</a:t>
            </a:r>
            <a:r>
              <a:rPr lang="en-IN" sz="2400" dirty="0"/>
              <a:t>=LE</a:t>
            </a:r>
            <a:r>
              <a:rPr lang="en-IN" sz="2400" baseline="-25000" dirty="0"/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16080" y="2638922"/>
                <a:ext cx="1473224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𝐿𝐸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𝑅𝐸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2638922"/>
                <a:ext cx="147322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817968" y="3093663"/>
                <a:ext cx="3027934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𝑅𝐸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𝐿𝐸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 ⊕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𝑅𝐸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968" y="3093663"/>
                <a:ext cx="3027934" cy="369332"/>
              </a:xfrm>
              <a:prstGeom prst="rect">
                <a:avLst/>
              </a:prstGeom>
              <a:blipFill>
                <a:blip r:embed="rId4"/>
                <a:stretch>
                  <a:fillRect r="-41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407783" y="2148808"/>
            <a:ext cx="383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C00000"/>
                </a:solidFill>
              </a:rPr>
              <a:t>On Encryption Side: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824689" y="3852646"/>
                <a:ext cx="2849754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𝐿𝐷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𝑅𝐷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𝐿𝐸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𝑅𝐸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689" y="3852646"/>
                <a:ext cx="28497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824689" y="4286681"/>
                <a:ext cx="302600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𝑅𝐷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𝐿𝐷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 ⊕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𝑅𝐷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689" y="4286681"/>
                <a:ext cx="3026002" cy="369332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407783" y="3431163"/>
            <a:ext cx="3954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C00000"/>
                </a:solidFill>
              </a:rPr>
              <a:t>On Decryption Side: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824689" y="4723100"/>
                <a:ext cx="302600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          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𝑅𝐸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 ⊕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𝑅𝐸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689" y="4723100"/>
                <a:ext cx="3026002" cy="369332"/>
              </a:xfrm>
              <a:prstGeom prst="rect">
                <a:avLst/>
              </a:prstGeom>
              <a:blipFill>
                <a:blip r:embed="rId7"/>
                <a:stretch>
                  <a:fillRect l="-83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382657" y="5158754"/>
                <a:ext cx="424847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𝐿𝐸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 ⊕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𝑅𝐸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n-IN" dirty="0"/>
                        <m:t> 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𝑅𝐸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657" y="5158754"/>
                <a:ext cx="4248472" cy="369332"/>
              </a:xfrm>
              <a:prstGeom prst="rect">
                <a:avLst/>
              </a:prstGeom>
              <a:blipFill>
                <a:blip r:embed="rId8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824689" y="5579570"/>
                <a:ext cx="3320192" cy="64633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IN" dirty="0">
                    <a:latin typeface="Cambria Math" panose="02040503050406030204" pitchFamily="18" charset="0"/>
                  </a:rPr>
                  <a:t>XOR Associativity Property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∵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⊕[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689" y="5579570"/>
                <a:ext cx="3320192" cy="646331"/>
              </a:xfrm>
              <a:prstGeom prst="rect">
                <a:avLst/>
              </a:prstGeom>
              <a:blipFill>
                <a:blip r:embed="rId9"/>
                <a:stretch>
                  <a:fillRect l="-1521" t="-1887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824689" y="6258291"/>
                <a:ext cx="2804357" cy="64633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𝑇h𝑢𝑠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𝐿𝐷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𝑅𝐸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 &amp;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𝑅𝐷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𝐿𝐸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689" y="6258291"/>
                <a:ext cx="2804357" cy="646331"/>
              </a:xfrm>
              <a:prstGeom prst="rect">
                <a:avLst/>
              </a:prstGeom>
              <a:blipFill>
                <a:blip r:embed="rId10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2171564" y="5756974"/>
            <a:ext cx="468052" cy="444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2891644" y="4779317"/>
            <a:ext cx="468052" cy="444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171564" y="4779317"/>
            <a:ext cx="468052" cy="444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2891644" y="5719472"/>
            <a:ext cx="468052" cy="444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4527558" y="4792063"/>
            <a:ext cx="749801" cy="444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5212542" y="4792063"/>
            <a:ext cx="468052" cy="444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4478020" y="5783288"/>
            <a:ext cx="468052" cy="444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5254498" y="5783288"/>
            <a:ext cx="775104" cy="444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96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5" grpId="1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9" grpId="0" animBg="1"/>
      <p:bldP spid="29" grpId="1" animBg="1"/>
      <p:bldP spid="30" grpId="0" animBg="1"/>
      <p:bldP spid="30" grpId="1" animBg="1"/>
      <p:bldP spid="44" grpId="0" animBg="1"/>
      <p:bldP spid="4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Encryption Standard (DES)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Data Encryption Standard (DES) is a </a:t>
            </a:r>
            <a:r>
              <a:rPr lang="en-IN" dirty="0">
                <a:solidFill>
                  <a:schemeClr val="accent6"/>
                </a:solidFill>
              </a:rPr>
              <a:t>block cipher </a:t>
            </a:r>
            <a:r>
              <a:rPr lang="en-IN" dirty="0"/>
              <a:t>with a </a:t>
            </a:r>
            <a:r>
              <a:rPr lang="en-IN" dirty="0">
                <a:solidFill>
                  <a:schemeClr val="accent6"/>
                </a:solidFill>
              </a:rPr>
              <a:t>56-bit key length </a:t>
            </a:r>
            <a:r>
              <a:rPr lang="en-IN" dirty="0"/>
              <a:t>that has played a significant role in </a:t>
            </a:r>
            <a:r>
              <a:rPr lang="en-IN" dirty="0">
                <a:solidFill>
                  <a:schemeClr val="accent6"/>
                </a:solidFill>
              </a:rPr>
              <a:t>data security</a:t>
            </a:r>
            <a:r>
              <a:rPr lang="en-IN" dirty="0"/>
              <a:t>. </a:t>
            </a:r>
          </a:p>
          <a:p>
            <a:r>
              <a:rPr lang="en-IN" dirty="0"/>
              <a:t>DES encrypts data in blocks of </a:t>
            </a:r>
            <a:r>
              <a:rPr lang="en-IN" dirty="0">
                <a:solidFill>
                  <a:schemeClr val="accent6"/>
                </a:solidFill>
              </a:rPr>
              <a:t>size of 64 bits </a:t>
            </a:r>
            <a:r>
              <a:rPr lang="en-IN" dirty="0"/>
              <a:t>each.</a:t>
            </a:r>
          </a:p>
          <a:p>
            <a:r>
              <a:rPr lang="en-IN" dirty="0"/>
              <a:t>It means </a:t>
            </a:r>
            <a:r>
              <a:rPr lang="en-IN" dirty="0">
                <a:solidFill>
                  <a:schemeClr val="accent6"/>
                </a:solidFill>
              </a:rPr>
              <a:t>64 bits of plaintext </a:t>
            </a:r>
            <a:r>
              <a:rPr lang="en-IN" dirty="0"/>
              <a:t>go as the input to DES and produces </a:t>
            </a:r>
            <a:r>
              <a:rPr lang="en-IN" dirty="0">
                <a:solidFill>
                  <a:schemeClr val="accent6"/>
                </a:solidFill>
              </a:rPr>
              <a:t>64 bits of ciphertext</a:t>
            </a:r>
            <a:r>
              <a:rPr lang="en-IN" dirty="0"/>
              <a:t>. </a:t>
            </a:r>
          </a:p>
          <a:p>
            <a:r>
              <a:rPr lang="en-IN" dirty="0"/>
              <a:t>It is  a </a:t>
            </a:r>
            <a:r>
              <a:rPr lang="en-IN" dirty="0">
                <a:solidFill>
                  <a:schemeClr val="accent6"/>
                </a:solidFill>
              </a:rPr>
              <a:t>symmetric-key algorithm</a:t>
            </a:r>
            <a:r>
              <a:rPr lang="en-IN" dirty="0"/>
              <a:t>, it employs the same key in both encrypting and decrypting the data.</a:t>
            </a:r>
          </a:p>
          <a:p>
            <a:endParaRPr lang="en-IN" dirty="0"/>
          </a:p>
          <a:p>
            <a:r>
              <a:rPr lang="en-IN" dirty="0">
                <a:solidFill>
                  <a:schemeClr val="accent6"/>
                </a:solidFill>
              </a:rPr>
              <a:t>Type</a:t>
            </a:r>
            <a:r>
              <a:rPr lang="en-IN" dirty="0"/>
              <a:t>: Block Cipher</a:t>
            </a:r>
          </a:p>
          <a:p>
            <a:r>
              <a:rPr lang="en-IN" dirty="0">
                <a:solidFill>
                  <a:schemeClr val="accent6"/>
                </a:solidFill>
              </a:rPr>
              <a:t>Block Size </a:t>
            </a:r>
            <a:r>
              <a:rPr lang="en-IN" dirty="0"/>
              <a:t>: 64-bit</a:t>
            </a:r>
          </a:p>
          <a:p>
            <a:r>
              <a:rPr lang="en-IN" dirty="0">
                <a:solidFill>
                  <a:schemeClr val="accent6"/>
                </a:solidFill>
              </a:rPr>
              <a:t>Key Size</a:t>
            </a:r>
            <a:r>
              <a:rPr lang="en-IN" dirty="0"/>
              <a:t>: 64-bit, with only 56-bit effective</a:t>
            </a:r>
          </a:p>
          <a:p>
            <a:r>
              <a:rPr lang="en-IN" dirty="0">
                <a:solidFill>
                  <a:schemeClr val="accent6"/>
                </a:solidFill>
              </a:rPr>
              <a:t>Number of Rounds</a:t>
            </a:r>
            <a:r>
              <a:rPr lang="en-IN" dirty="0"/>
              <a:t>: 16</a:t>
            </a:r>
          </a:p>
          <a:p>
            <a:endParaRPr lang="en-IN" dirty="0"/>
          </a:p>
          <a:p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877507-D572-EFC3-6369-535475FCA1D8}"/>
              </a:ext>
            </a:extLst>
          </p:cNvPr>
          <p:cNvCxnSpPr/>
          <p:nvPr/>
        </p:nvCxnSpPr>
        <p:spPr>
          <a:xfrm>
            <a:off x="337335" y="4027470"/>
            <a:ext cx="1151733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99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785378" y="725090"/>
            <a:ext cx="2439191" cy="5400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Initial Permutation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847528" y="1689643"/>
            <a:ext cx="2304256" cy="5400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Round 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47528" y="2619642"/>
            <a:ext cx="2304256" cy="5400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Round 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847528" y="3849268"/>
            <a:ext cx="2304256" cy="5400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Round 16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47528" y="4718711"/>
            <a:ext cx="2304256" cy="5400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32-bit swap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830464" y="5631300"/>
            <a:ext cx="2346636" cy="61206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Inverse</a:t>
            </a:r>
          </a:p>
          <a:p>
            <a:pPr algn="ctr"/>
            <a:r>
              <a:rPr lang="en-IN" sz="2000" dirty="0">
                <a:solidFill>
                  <a:schemeClr val="tx1"/>
                </a:solidFill>
              </a:rPr>
              <a:t>Initial Permutation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375920" y="2619642"/>
            <a:ext cx="2372702" cy="5400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Permuted choice 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220235" y="711196"/>
            <a:ext cx="2439189" cy="5400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Permuted choice 1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226332" y="2619642"/>
            <a:ext cx="2304256" cy="5400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Left circular shift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381315" y="1689643"/>
            <a:ext cx="2376293" cy="5400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Permuted choice 2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225631" y="1689643"/>
            <a:ext cx="2304951" cy="5400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Left circular shift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375920" y="3849268"/>
            <a:ext cx="2381688" cy="5400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Permuted choice 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223284" y="3846728"/>
            <a:ext cx="2304256" cy="5400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Left circular shift</a:t>
            </a:r>
          </a:p>
        </p:txBody>
      </p:sp>
      <p:grpSp>
        <p:nvGrpSpPr>
          <p:cNvPr id="164" name="Group 163"/>
          <p:cNvGrpSpPr/>
          <p:nvPr/>
        </p:nvGrpSpPr>
        <p:grpSpPr>
          <a:xfrm>
            <a:off x="1858164" y="-25546"/>
            <a:ext cx="2481258" cy="729578"/>
            <a:chOff x="334164" y="-25546"/>
            <a:chExt cx="2481258" cy="729578"/>
          </a:xfrm>
        </p:grpSpPr>
        <p:grpSp>
          <p:nvGrpSpPr>
            <p:cNvPr id="23" name="Group 22"/>
            <p:cNvGrpSpPr/>
            <p:nvPr/>
          </p:nvGrpSpPr>
          <p:grpSpPr>
            <a:xfrm>
              <a:off x="334164" y="321251"/>
              <a:ext cx="2293620" cy="382781"/>
              <a:chOff x="0" y="0"/>
              <a:chExt cx="2293620" cy="511017"/>
            </a:xfrm>
          </p:grpSpPr>
          <p:sp>
            <p:nvSpPr>
              <p:cNvPr id="24" name="Left Brace 23"/>
              <p:cNvSpPr/>
              <p:nvPr/>
            </p:nvSpPr>
            <p:spPr>
              <a:xfrm rot="5400000">
                <a:off x="1024890" y="-1024890"/>
                <a:ext cx="243840" cy="2293620"/>
              </a:xfrm>
              <a:prstGeom prst="leftBrac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>
                <a:off x="112871" y="244317"/>
                <a:ext cx="0" cy="26670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455771" y="244317"/>
                <a:ext cx="0" cy="26670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2170271" y="239554"/>
                <a:ext cx="0" cy="26670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603409" y="391954"/>
                <a:ext cx="45085" cy="450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32009" y="39195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1065371" y="391954"/>
                <a:ext cx="45085" cy="450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284446" y="39195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517809" y="391954"/>
                <a:ext cx="45085" cy="450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741646" y="38719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975009" y="38719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494763" y="-25546"/>
              <a:ext cx="23206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accent6"/>
                  </a:solidFill>
                </a:rPr>
                <a:t>64-bit plaintext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8240388" y="-69573"/>
            <a:ext cx="2293620" cy="749387"/>
            <a:chOff x="6716388" y="-69573"/>
            <a:chExt cx="2293620" cy="749387"/>
          </a:xfrm>
        </p:grpSpPr>
        <p:grpSp>
          <p:nvGrpSpPr>
            <p:cNvPr id="35" name="Group 34"/>
            <p:cNvGrpSpPr/>
            <p:nvPr/>
          </p:nvGrpSpPr>
          <p:grpSpPr>
            <a:xfrm>
              <a:off x="6716388" y="297033"/>
              <a:ext cx="2293620" cy="382781"/>
              <a:chOff x="0" y="0"/>
              <a:chExt cx="2293620" cy="511017"/>
            </a:xfrm>
          </p:grpSpPr>
          <p:sp>
            <p:nvSpPr>
              <p:cNvPr id="36" name="Left Brace 35"/>
              <p:cNvSpPr/>
              <p:nvPr/>
            </p:nvSpPr>
            <p:spPr>
              <a:xfrm rot="5400000">
                <a:off x="1024890" y="-1024890"/>
                <a:ext cx="243840" cy="2293620"/>
              </a:xfrm>
              <a:prstGeom prst="leftBrac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cxnSp>
            <p:nvCxnSpPr>
              <p:cNvPr id="37" name="Straight Arrow Connector 36"/>
              <p:cNvCxnSpPr/>
              <p:nvPr/>
            </p:nvCxnSpPr>
            <p:spPr>
              <a:xfrm>
                <a:off x="112871" y="244317"/>
                <a:ext cx="0" cy="26670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455771" y="244317"/>
                <a:ext cx="0" cy="26670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2170271" y="239554"/>
                <a:ext cx="0" cy="26670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603409" y="391954"/>
                <a:ext cx="45085" cy="450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832009" y="39195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065371" y="391954"/>
                <a:ext cx="45085" cy="450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1284446" y="391954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517809" y="391954"/>
                <a:ext cx="45085" cy="450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741646" y="38719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975009" y="38719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7172158" y="-69573"/>
              <a:ext cx="1710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accent6"/>
                  </a:solidFill>
                </a:rPr>
                <a:t>64-bit key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1883478" y="6231258"/>
            <a:ext cx="3063811" cy="629344"/>
            <a:chOff x="359477" y="6231257"/>
            <a:chExt cx="3063811" cy="629344"/>
          </a:xfrm>
        </p:grpSpPr>
        <p:grpSp>
          <p:nvGrpSpPr>
            <p:cNvPr id="59" name="Group 58"/>
            <p:cNvGrpSpPr/>
            <p:nvPr/>
          </p:nvGrpSpPr>
          <p:grpSpPr>
            <a:xfrm>
              <a:off x="359477" y="6231257"/>
              <a:ext cx="2293620" cy="360040"/>
              <a:chOff x="0" y="0"/>
              <a:chExt cx="2293620" cy="440055"/>
            </a:xfrm>
          </p:grpSpPr>
          <p:sp>
            <p:nvSpPr>
              <p:cNvPr id="60" name="Left Brace 59"/>
              <p:cNvSpPr/>
              <p:nvPr/>
            </p:nvSpPr>
            <p:spPr>
              <a:xfrm rot="16200000" flipV="1">
                <a:off x="1024890" y="-828675"/>
                <a:ext cx="243840" cy="2293620"/>
              </a:xfrm>
              <a:prstGeom prst="leftBrac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>
                <a:off x="105727" y="4763"/>
                <a:ext cx="0" cy="26670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>
                <a:off x="448627" y="4763"/>
                <a:ext cx="0" cy="26670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>
                <a:off x="2163127" y="0"/>
                <a:ext cx="0" cy="26670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Oval 63"/>
              <p:cNvSpPr/>
              <p:nvPr/>
            </p:nvSpPr>
            <p:spPr>
              <a:xfrm>
                <a:off x="596265" y="152400"/>
                <a:ext cx="45085" cy="450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824865" y="15240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058227" y="152400"/>
                <a:ext cx="45085" cy="450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1277302" y="15240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1510665" y="152400"/>
                <a:ext cx="45085" cy="4508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734502" y="14763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967865" y="14763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386751" y="6460491"/>
              <a:ext cx="30365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accent6"/>
                  </a:solidFill>
                </a:rPr>
                <a:t>64-bit </a:t>
              </a:r>
              <a:r>
                <a:rPr lang="en-IN" sz="2000" dirty="0" err="1">
                  <a:solidFill>
                    <a:schemeClr val="accent6"/>
                  </a:solidFill>
                </a:rPr>
                <a:t>ciphertext</a:t>
              </a:r>
              <a:endParaRPr lang="en-IN" sz="20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2902809" y="1265150"/>
            <a:ext cx="715171" cy="424493"/>
            <a:chOff x="1378809" y="1265149"/>
            <a:chExt cx="715171" cy="424493"/>
          </a:xfrm>
        </p:grpSpPr>
        <p:cxnSp>
          <p:nvCxnSpPr>
            <p:cNvPr id="77" name="Straight Connector 76"/>
            <p:cNvCxnSpPr/>
            <p:nvPr/>
          </p:nvCxnSpPr>
          <p:spPr>
            <a:xfrm flipV="1">
              <a:off x="1378809" y="1387151"/>
              <a:ext cx="198187" cy="12496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1530948" y="1281658"/>
              <a:ext cx="56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64</a:t>
              </a:r>
            </a:p>
          </p:txBody>
        </p:sp>
        <p:cxnSp>
          <p:nvCxnSpPr>
            <p:cNvPr id="84" name="Straight Arrow Connector 83"/>
            <p:cNvCxnSpPr>
              <a:cxnSpLocks/>
              <a:stCxn id="3" idx="2"/>
              <a:endCxn id="5" idx="0"/>
            </p:cNvCxnSpPr>
            <p:nvPr/>
          </p:nvCxnSpPr>
          <p:spPr>
            <a:xfrm flipH="1">
              <a:off x="1475656" y="1265149"/>
              <a:ext cx="5318" cy="42449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>
            <a:off x="9282556" y="1253574"/>
            <a:ext cx="709852" cy="426275"/>
            <a:chOff x="7758556" y="1253573"/>
            <a:chExt cx="709852" cy="426275"/>
          </a:xfrm>
        </p:grpSpPr>
        <p:cxnSp>
          <p:nvCxnSpPr>
            <p:cNvPr id="85" name="Straight Connector 84"/>
            <p:cNvCxnSpPr/>
            <p:nvPr/>
          </p:nvCxnSpPr>
          <p:spPr>
            <a:xfrm flipV="1">
              <a:off x="7758556" y="1377356"/>
              <a:ext cx="198187" cy="12496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7910695" y="1271863"/>
              <a:ext cx="557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56</a:t>
              </a: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7855403" y="1253573"/>
              <a:ext cx="0" cy="4262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2902809" y="2227369"/>
            <a:ext cx="715171" cy="392274"/>
            <a:chOff x="1378809" y="2227368"/>
            <a:chExt cx="715171" cy="392274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1378809" y="2351151"/>
              <a:ext cx="198187" cy="12496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1530948" y="2245658"/>
              <a:ext cx="563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64</a:t>
              </a:r>
            </a:p>
          </p:txBody>
        </p:sp>
        <p:cxnSp>
          <p:nvCxnSpPr>
            <p:cNvPr id="90" name="Straight Arrow Connector 89"/>
            <p:cNvCxnSpPr>
              <a:endCxn id="6" idx="0"/>
            </p:cNvCxnSpPr>
            <p:nvPr/>
          </p:nvCxnSpPr>
          <p:spPr>
            <a:xfrm>
              <a:off x="1475656" y="2227368"/>
              <a:ext cx="0" cy="3922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2" name="Group 161"/>
          <p:cNvGrpSpPr/>
          <p:nvPr/>
        </p:nvGrpSpPr>
        <p:grpSpPr>
          <a:xfrm>
            <a:off x="2898816" y="5258771"/>
            <a:ext cx="700992" cy="372529"/>
            <a:chOff x="1374816" y="5258771"/>
            <a:chExt cx="700992" cy="372529"/>
          </a:xfrm>
        </p:grpSpPr>
        <p:cxnSp>
          <p:nvCxnSpPr>
            <p:cNvPr id="92" name="Straight Connector 91"/>
            <p:cNvCxnSpPr/>
            <p:nvPr/>
          </p:nvCxnSpPr>
          <p:spPr>
            <a:xfrm flipV="1">
              <a:off x="1374816" y="5372622"/>
              <a:ext cx="198187" cy="12496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1499039" y="5261968"/>
              <a:ext cx="576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64</a:t>
              </a:r>
            </a:p>
          </p:txBody>
        </p:sp>
        <p:cxnSp>
          <p:nvCxnSpPr>
            <p:cNvPr id="94" name="Straight Arrow Connector 93"/>
            <p:cNvCxnSpPr>
              <a:cxnSpLocks/>
              <a:stCxn id="8" idx="2"/>
              <a:endCxn id="9" idx="0"/>
            </p:cNvCxnSpPr>
            <p:nvPr/>
          </p:nvCxnSpPr>
          <p:spPr>
            <a:xfrm>
              <a:off x="1475656" y="5258771"/>
              <a:ext cx="4126" cy="37252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9282556" y="2229703"/>
            <a:ext cx="628649" cy="395037"/>
            <a:chOff x="7758556" y="2229703"/>
            <a:chExt cx="628649" cy="395037"/>
          </a:xfrm>
        </p:grpSpPr>
        <p:cxnSp>
          <p:nvCxnSpPr>
            <p:cNvPr id="100" name="Straight Connector 99"/>
            <p:cNvCxnSpPr/>
            <p:nvPr/>
          </p:nvCxnSpPr>
          <p:spPr>
            <a:xfrm flipV="1">
              <a:off x="7758556" y="2360901"/>
              <a:ext cx="198187" cy="12496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7910695" y="2255408"/>
              <a:ext cx="476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56</a:t>
              </a:r>
            </a:p>
          </p:txBody>
        </p:sp>
        <p:cxnSp>
          <p:nvCxnSpPr>
            <p:cNvPr id="102" name="Straight Arrow Connector 101"/>
            <p:cNvCxnSpPr>
              <a:cxnSpLocks/>
              <a:stCxn id="17" idx="2"/>
              <a:endCxn id="15" idx="0"/>
            </p:cNvCxnSpPr>
            <p:nvPr/>
          </p:nvCxnSpPr>
          <p:spPr>
            <a:xfrm>
              <a:off x="7854107" y="2229703"/>
              <a:ext cx="353" cy="3899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7" name="Straight Arrow Connector 106"/>
          <p:cNvCxnSpPr>
            <a:stCxn id="6" idx="2"/>
            <a:endCxn id="7" idx="0"/>
          </p:cNvCxnSpPr>
          <p:nvPr/>
        </p:nvCxnSpPr>
        <p:spPr>
          <a:xfrm>
            <a:off x="2999656" y="3159702"/>
            <a:ext cx="0" cy="68956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5" idx="2"/>
            <a:endCxn id="19" idx="0"/>
          </p:cNvCxnSpPr>
          <p:nvPr/>
        </p:nvCxnSpPr>
        <p:spPr>
          <a:xfrm flipH="1">
            <a:off x="9375412" y="3159702"/>
            <a:ext cx="3048" cy="68702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8" idx="0"/>
          </p:cNvCxnSpPr>
          <p:nvPr/>
        </p:nvCxnSpPr>
        <p:spPr>
          <a:xfrm>
            <a:off x="2999406" y="4389329"/>
            <a:ext cx="251" cy="3293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8" name="Group 167"/>
          <p:cNvGrpSpPr/>
          <p:nvPr/>
        </p:nvGrpSpPr>
        <p:grpSpPr>
          <a:xfrm>
            <a:off x="7757608" y="1625351"/>
            <a:ext cx="489203" cy="407699"/>
            <a:chOff x="6233608" y="1625350"/>
            <a:chExt cx="489203" cy="407699"/>
          </a:xfrm>
        </p:grpSpPr>
        <p:cxnSp>
          <p:nvCxnSpPr>
            <p:cNvPr id="117" name="Straight Connector 116"/>
            <p:cNvCxnSpPr/>
            <p:nvPr/>
          </p:nvCxnSpPr>
          <p:spPr>
            <a:xfrm flipV="1">
              <a:off x="6364573" y="1903678"/>
              <a:ext cx="153404" cy="1293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6257136" y="1625350"/>
              <a:ext cx="465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56</a:t>
              </a:r>
            </a:p>
          </p:txBody>
        </p:sp>
        <p:cxnSp>
          <p:nvCxnSpPr>
            <p:cNvPr id="119" name="Straight Arrow Connector 118"/>
            <p:cNvCxnSpPr>
              <a:cxnSpLocks/>
              <a:stCxn id="17" idx="1"/>
              <a:endCxn id="16" idx="3"/>
            </p:cNvCxnSpPr>
            <p:nvPr/>
          </p:nvCxnSpPr>
          <p:spPr>
            <a:xfrm flipH="1">
              <a:off x="6233608" y="1959672"/>
              <a:ext cx="46802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>
            <a:off x="7677285" y="2550965"/>
            <a:ext cx="569526" cy="407699"/>
            <a:chOff x="6153285" y="2550964"/>
            <a:chExt cx="569526" cy="407699"/>
          </a:xfrm>
        </p:grpSpPr>
        <p:cxnSp>
          <p:nvCxnSpPr>
            <p:cNvPr id="122" name="Straight Connector 121"/>
            <p:cNvCxnSpPr/>
            <p:nvPr/>
          </p:nvCxnSpPr>
          <p:spPr>
            <a:xfrm flipV="1">
              <a:off x="6341046" y="2829292"/>
              <a:ext cx="153404" cy="1293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TextBox 122"/>
            <p:cNvSpPr txBox="1"/>
            <p:nvPr/>
          </p:nvSpPr>
          <p:spPr>
            <a:xfrm>
              <a:off x="6233609" y="2550964"/>
              <a:ext cx="489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56</a:t>
              </a:r>
            </a:p>
          </p:txBody>
        </p:sp>
        <p:cxnSp>
          <p:nvCxnSpPr>
            <p:cNvPr id="124" name="Straight Arrow Connector 123"/>
            <p:cNvCxnSpPr/>
            <p:nvPr/>
          </p:nvCxnSpPr>
          <p:spPr>
            <a:xfrm flipH="1">
              <a:off x="6153285" y="2885287"/>
              <a:ext cx="54006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7757608" y="3775894"/>
            <a:ext cx="510506" cy="407699"/>
            <a:chOff x="6233608" y="3775893"/>
            <a:chExt cx="510506" cy="407699"/>
          </a:xfrm>
        </p:grpSpPr>
        <p:cxnSp>
          <p:nvCxnSpPr>
            <p:cNvPr id="128" name="Straight Connector 127"/>
            <p:cNvCxnSpPr/>
            <p:nvPr/>
          </p:nvCxnSpPr>
          <p:spPr>
            <a:xfrm flipV="1">
              <a:off x="6362349" y="4054221"/>
              <a:ext cx="153404" cy="12937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6254912" y="3775893"/>
              <a:ext cx="489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56</a:t>
              </a:r>
            </a:p>
          </p:txBody>
        </p:sp>
        <p:cxnSp>
          <p:nvCxnSpPr>
            <p:cNvPr id="130" name="Straight Arrow Connector 129"/>
            <p:cNvCxnSpPr>
              <a:cxnSpLocks/>
              <a:stCxn id="19" idx="1"/>
              <a:endCxn id="18" idx="3"/>
            </p:cNvCxnSpPr>
            <p:nvPr/>
          </p:nvCxnSpPr>
          <p:spPr>
            <a:xfrm flipH="1">
              <a:off x="6233608" y="4116757"/>
              <a:ext cx="465676" cy="25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4151784" y="1595771"/>
            <a:ext cx="1324736" cy="439632"/>
            <a:chOff x="2627784" y="1595770"/>
            <a:chExt cx="1324736" cy="439632"/>
          </a:xfrm>
        </p:grpSpPr>
        <p:cxnSp>
          <p:nvCxnSpPr>
            <p:cNvPr id="133" name="Straight Connector 132"/>
            <p:cNvCxnSpPr/>
            <p:nvPr/>
          </p:nvCxnSpPr>
          <p:spPr>
            <a:xfrm flipV="1">
              <a:off x="3528268" y="1906030"/>
              <a:ext cx="153404" cy="12937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3420831" y="1595770"/>
              <a:ext cx="531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48</a:t>
              </a:r>
            </a:p>
          </p:txBody>
        </p:sp>
        <p:cxnSp>
          <p:nvCxnSpPr>
            <p:cNvPr id="135" name="Straight Arrow Connector 134"/>
            <p:cNvCxnSpPr>
              <a:cxnSpLocks/>
              <a:stCxn id="16" idx="1"/>
              <a:endCxn id="5" idx="3"/>
            </p:cNvCxnSpPr>
            <p:nvPr/>
          </p:nvCxnSpPr>
          <p:spPr>
            <a:xfrm flipH="1">
              <a:off x="2627784" y="1959672"/>
              <a:ext cx="122953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8" name="TextBox 137"/>
          <p:cNvSpPr txBox="1"/>
          <p:nvPr/>
        </p:nvSpPr>
        <p:spPr>
          <a:xfrm>
            <a:off x="4161424" y="1589874"/>
            <a:ext cx="43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</a:t>
            </a:r>
            <a:r>
              <a:rPr lang="en-IN" baseline="-25000" dirty="0"/>
              <a:t>1</a:t>
            </a:r>
          </a:p>
        </p:txBody>
      </p:sp>
      <p:grpSp>
        <p:nvGrpSpPr>
          <p:cNvPr id="172" name="Group 171"/>
          <p:cNvGrpSpPr/>
          <p:nvPr/>
        </p:nvGrpSpPr>
        <p:grpSpPr>
          <a:xfrm>
            <a:off x="4145740" y="2533650"/>
            <a:ext cx="1285067" cy="439632"/>
            <a:chOff x="2621740" y="2533649"/>
            <a:chExt cx="1285067" cy="439632"/>
          </a:xfrm>
        </p:grpSpPr>
        <p:cxnSp>
          <p:nvCxnSpPr>
            <p:cNvPr id="141" name="Straight Connector 140"/>
            <p:cNvCxnSpPr/>
            <p:nvPr/>
          </p:nvCxnSpPr>
          <p:spPr>
            <a:xfrm flipV="1">
              <a:off x="3522224" y="2843909"/>
              <a:ext cx="153404" cy="12937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2" name="TextBox 141"/>
            <p:cNvSpPr txBox="1"/>
            <p:nvPr/>
          </p:nvSpPr>
          <p:spPr>
            <a:xfrm>
              <a:off x="3414787" y="2533649"/>
              <a:ext cx="492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48</a:t>
              </a:r>
            </a:p>
          </p:txBody>
        </p:sp>
        <p:cxnSp>
          <p:nvCxnSpPr>
            <p:cNvPr id="143" name="Straight Arrow Connector 142"/>
            <p:cNvCxnSpPr/>
            <p:nvPr/>
          </p:nvCxnSpPr>
          <p:spPr>
            <a:xfrm flipH="1">
              <a:off x="2621740" y="2897552"/>
              <a:ext cx="122953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4" name="TextBox 143"/>
          <p:cNvSpPr txBox="1"/>
          <p:nvPr/>
        </p:nvSpPr>
        <p:spPr>
          <a:xfrm>
            <a:off x="4155380" y="2527753"/>
            <a:ext cx="43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</a:t>
            </a:r>
            <a:r>
              <a:rPr lang="en-IN" baseline="-25000" dirty="0"/>
              <a:t>2</a:t>
            </a:r>
          </a:p>
        </p:txBody>
      </p:sp>
      <p:grpSp>
        <p:nvGrpSpPr>
          <p:cNvPr id="173" name="Group 172"/>
          <p:cNvGrpSpPr/>
          <p:nvPr/>
        </p:nvGrpSpPr>
        <p:grpSpPr>
          <a:xfrm>
            <a:off x="4154243" y="3781790"/>
            <a:ext cx="1284503" cy="439632"/>
            <a:chOff x="2630243" y="3781789"/>
            <a:chExt cx="1284503" cy="439632"/>
          </a:xfrm>
        </p:grpSpPr>
        <p:cxnSp>
          <p:nvCxnSpPr>
            <p:cNvPr id="145" name="Straight Connector 144"/>
            <p:cNvCxnSpPr/>
            <p:nvPr/>
          </p:nvCxnSpPr>
          <p:spPr>
            <a:xfrm flipV="1">
              <a:off x="3530727" y="4092049"/>
              <a:ext cx="153404" cy="129372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/>
            <p:nvPr/>
          </p:nvSpPr>
          <p:spPr>
            <a:xfrm>
              <a:off x="3423290" y="3781789"/>
              <a:ext cx="491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48</a:t>
              </a:r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 flipH="1">
              <a:off x="2630243" y="4145692"/>
              <a:ext cx="122953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8" name="TextBox 147"/>
          <p:cNvSpPr txBox="1"/>
          <p:nvPr/>
        </p:nvSpPr>
        <p:spPr>
          <a:xfrm>
            <a:off x="4163882" y="3775893"/>
            <a:ext cx="4919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</a:t>
            </a:r>
            <a:r>
              <a:rPr lang="en-IN" baseline="-25000" dirty="0"/>
              <a:t>16</a:t>
            </a:r>
          </a:p>
        </p:txBody>
      </p:sp>
      <p:sp>
        <p:nvSpPr>
          <p:cNvPr id="157" name="Title 1"/>
          <p:cNvSpPr txBox="1">
            <a:spLocks/>
          </p:cNvSpPr>
          <p:nvPr/>
        </p:nvSpPr>
        <p:spPr>
          <a:xfrm>
            <a:off x="7032103" y="5431714"/>
            <a:ext cx="4618779" cy="99903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 Encryption Algorithm</a:t>
            </a:r>
          </a:p>
        </p:txBody>
      </p:sp>
    </p:spTree>
    <p:extLst>
      <p:ext uri="{BB962C8B-B14F-4D97-AF65-F5344CB8AC3E}">
        <p14:creationId xmlns:p14="http://schemas.microsoft.com/office/powerpoint/2010/main" val="301966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8" grpId="0"/>
      <p:bldP spid="144" grpId="0"/>
      <p:bldP spid="1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933F9A-84A5-AB04-6675-65E27C6E8C1E}"/>
              </a:ext>
            </a:extLst>
          </p:cNvPr>
          <p:cNvSpPr/>
          <p:nvPr/>
        </p:nvSpPr>
        <p:spPr>
          <a:xfrm>
            <a:off x="2075672" y="3081914"/>
            <a:ext cx="1656184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DES</a:t>
            </a:r>
          </a:p>
        </p:txBody>
      </p:sp>
      <p:sp>
        <p:nvSpPr>
          <p:cNvPr id="3" name="Content Placeholder 25">
            <a:extLst>
              <a:ext uri="{FF2B5EF4-FFF2-40B4-BE49-F238E27FC236}">
                <a16:creationId xmlns:a16="http://schemas.microsoft.com/office/drawing/2014/main" id="{9CF7BBA5-D8A6-AAEA-149A-7A5DE2BE6883}"/>
              </a:ext>
            </a:extLst>
          </p:cNvPr>
          <p:cNvSpPr txBox="1">
            <a:spLocks/>
          </p:cNvSpPr>
          <p:nvPr/>
        </p:nvSpPr>
        <p:spPr>
          <a:xfrm>
            <a:off x="6358604" y="1229093"/>
            <a:ext cx="2196244" cy="6566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N" sz="2000">
                <a:solidFill>
                  <a:schemeClr val="tx1"/>
                </a:solidFill>
              </a:rPr>
              <a:t>Initial Permutation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4" name="Content Placeholder 25">
            <a:extLst>
              <a:ext uri="{FF2B5EF4-FFF2-40B4-BE49-F238E27FC236}">
                <a16:creationId xmlns:a16="http://schemas.microsoft.com/office/drawing/2014/main" id="{9A89B9EA-2F6B-C6FC-3536-9D5371C42CFD}"/>
              </a:ext>
            </a:extLst>
          </p:cNvPr>
          <p:cNvSpPr txBox="1">
            <a:spLocks/>
          </p:cNvSpPr>
          <p:nvPr/>
        </p:nvSpPr>
        <p:spPr>
          <a:xfrm>
            <a:off x="6399572" y="4179878"/>
            <a:ext cx="2196244" cy="8509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lt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–"/>
              <a:defRPr sz="1600" kern="1200">
                <a:solidFill>
                  <a:schemeClr val="lt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»"/>
              <a:defRPr sz="1600" kern="1200">
                <a:solidFill>
                  <a:schemeClr val="lt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IN" sz="2000" dirty="0">
                <a:solidFill>
                  <a:schemeClr val="tx1"/>
                </a:solidFill>
              </a:rPr>
              <a:t>Encryption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IN" sz="2000" dirty="0">
                <a:solidFill>
                  <a:schemeClr val="tx1"/>
                </a:solidFill>
              </a:rPr>
              <a:t>Round 16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F94620-476B-1E07-C236-4F70777502D1}"/>
              </a:ext>
            </a:extLst>
          </p:cNvPr>
          <p:cNvCxnSpPr/>
          <p:nvPr/>
        </p:nvCxnSpPr>
        <p:spPr>
          <a:xfrm flipV="1">
            <a:off x="3839868" y="1263554"/>
            <a:ext cx="2505698" cy="1728192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3FEE19-E89F-FE60-AA23-AE9B9230A731}"/>
              </a:ext>
            </a:extLst>
          </p:cNvPr>
          <p:cNvCxnSpPr/>
          <p:nvPr/>
        </p:nvCxnSpPr>
        <p:spPr>
          <a:xfrm>
            <a:off x="3839868" y="3996314"/>
            <a:ext cx="2505698" cy="1767740"/>
          </a:xfrm>
          <a:prstGeom prst="line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3947888-67AB-BCC0-5CEC-83905A1DF9CC}"/>
              </a:ext>
            </a:extLst>
          </p:cNvPr>
          <p:cNvGrpSpPr/>
          <p:nvPr/>
        </p:nvGrpSpPr>
        <p:grpSpPr>
          <a:xfrm>
            <a:off x="2219688" y="2020235"/>
            <a:ext cx="874498" cy="1061679"/>
            <a:chOff x="791580" y="1989437"/>
            <a:chExt cx="874498" cy="106167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99C023E-C912-1770-3406-458C76D8AE6F}"/>
                </a:ext>
              </a:extLst>
            </p:cNvPr>
            <p:cNvCxnSpPr/>
            <p:nvPr/>
          </p:nvCxnSpPr>
          <p:spPr>
            <a:xfrm>
              <a:off x="1500808" y="2331036"/>
              <a:ext cx="0" cy="7200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42801A-A346-B90F-645E-26C5DFFAAB5A}"/>
                </a:ext>
              </a:extLst>
            </p:cNvPr>
            <p:cNvCxnSpPr/>
            <p:nvPr/>
          </p:nvCxnSpPr>
          <p:spPr>
            <a:xfrm flipV="1">
              <a:off x="1331640" y="2547060"/>
              <a:ext cx="324036" cy="1440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FEBFFF-F337-3F0A-B610-26434D90717B}"/>
                </a:ext>
              </a:extLst>
            </p:cNvPr>
            <p:cNvSpPr txBox="1"/>
            <p:nvPr/>
          </p:nvSpPr>
          <p:spPr>
            <a:xfrm>
              <a:off x="1348362" y="1989437"/>
              <a:ext cx="317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>
                  <a:latin typeface="+mj-lt"/>
                </a:rPr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A6E6E5-5DAA-4935-C7C9-03714467F596}"/>
                </a:ext>
              </a:extLst>
            </p:cNvPr>
            <p:cNvSpPr txBox="1"/>
            <p:nvPr/>
          </p:nvSpPr>
          <p:spPr>
            <a:xfrm>
              <a:off x="791580" y="245110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>
                  <a:latin typeface="+mj-lt"/>
                </a:rPr>
                <a:t>64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9B6584-CFC9-0C74-0141-C601942FA20E}"/>
              </a:ext>
            </a:extLst>
          </p:cNvPr>
          <p:cNvGrpSpPr/>
          <p:nvPr/>
        </p:nvGrpSpPr>
        <p:grpSpPr>
          <a:xfrm>
            <a:off x="2217444" y="3996314"/>
            <a:ext cx="876696" cy="1069886"/>
            <a:chOff x="789336" y="3965516"/>
            <a:chExt cx="876696" cy="106988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4361523-30F1-47B2-8999-2B708554E273}"/>
                </a:ext>
              </a:extLst>
            </p:cNvPr>
            <p:cNvCxnSpPr/>
            <p:nvPr/>
          </p:nvCxnSpPr>
          <p:spPr>
            <a:xfrm>
              <a:off x="1500808" y="3965516"/>
              <a:ext cx="0" cy="7200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D22E74-7B3F-AA8B-2F39-D4152A227828}"/>
                </a:ext>
              </a:extLst>
            </p:cNvPr>
            <p:cNvCxnSpPr/>
            <p:nvPr/>
          </p:nvCxnSpPr>
          <p:spPr>
            <a:xfrm flipV="1">
              <a:off x="1313638" y="4181540"/>
              <a:ext cx="324036" cy="14401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93D97-C4E6-85B4-61B4-D7AF7D2230CB}"/>
                </a:ext>
              </a:extLst>
            </p:cNvPr>
            <p:cNvSpPr txBox="1"/>
            <p:nvPr/>
          </p:nvSpPr>
          <p:spPr>
            <a:xfrm>
              <a:off x="1356332" y="4635292"/>
              <a:ext cx="309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>
                  <a:latin typeface="+mj-lt"/>
                </a:rPr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17DD11-E3C4-DD67-1A2A-0430D6D8D0D8}"/>
                </a:ext>
              </a:extLst>
            </p:cNvPr>
            <p:cNvSpPr txBox="1"/>
            <p:nvPr/>
          </p:nvSpPr>
          <p:spPr>
            <a:xfrm>
              <a:off x="789336" y="4169039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>
                  <a:latin typeface="+mj-lt"/>
                </a:rPr>
                <a:t>64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161E96-8B8A-4B78-3DE3-019C3BF8E04E}"/>
              </a:ext>
            </a:extLst>
          </p:cNvPr>
          <p:cNvGrpSpPr/>
          <p:nvPr/>
        </p:nvGrpSpPr>
        <p:grpSpPr>
          <a:xfrm>
            <a:off x="3731856" y="3339059"/>
            <a:ext cx="1236440" cy="400110"/>
            <a:chOff x="2303748" y="3308261"/>
            <a:chExt cx="1236440" cy="40011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B7F3A64-4575-8D18-173E-58BFA94AA93D}"/>
                </a:ext>
              </a:extLst>
            </p:cNvPr>
            <p:cNvGrpSpPr/>
            <p:nvPr/>
          </p:nvGrpSpPr>
          <p:grpSpPr>
            <a:xfrm>
              <a:off x="2303748" y="3401859"/>
              <a:ext cx="730932" cy="279169"/>
              <a:chOff x="2303748" y="3401859"/>
              <a:chExt cx="730932" cy="279169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E3173978-87CF-9367-EE4F-F2AAF6679095}"/>
                  </a:ext>
                </a:extLst>
              </p:cNvPr>
              <p:cNvCxnSpPr/>
              <p:nvPr/>
            </p:nvCxnSpPr>
            <p:spPr>
              <a:xfrm flipH="1">
                <a:off x="2303748" y="3508316"/>
                <a:ext cx="73093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DA1D9E0-FBE6-D5ED-54C7-C3F0E976FA8E}"/>
                  </a:ext>
                </a:extLst>
              </p:cNvPr>
              <p:cNvCxnSpPr/>
              <p:nvPr/>
            </p:nvCxnSpPr>
            <p:spPr>
              <a:xfrm flipV="1">
                <a:off x="2710644" y="3401859"/>
                <a:ext cx="162018" cy="27916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64D46A-AD91-AF74-AF3B-7F8EA7335ADE}"/>
                </a:ext>
              </a:extLst>
            </p:cNvPr>
            <p:cNvSpPr txBox="1"/>
            <p:nvPr/>
          </p:nvSpPr>
          <p:spPr>
            <a:xfrm>
              <a:off x="3095836" y="3308261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/>
                <a:t>56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CF7E7F-61F0-7787-65EE-9740C10CB18E}"/>
              </a:ext>
            </a:extLst>
          </p:cNvPr>
          <p:cNvCxnSpPr/>
          <p:nvPr/>
        </p:nvCxnSpPr>
        <p:spPr>
          <a:xfrm>
            <a:off x="7427230" y="939518"/>
            <a:ext cx="13038" cy="288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ontent Placeholder 25">
            <a:extLst>
              <a:ext uri="{FF2B5EF4-FFF2-40B4-BE49-F238E27FC236}">
                <a16:creationId xmlns:a16="http://schemas.microsoft.com/office/drawing/2014/main" id="{BEA76248-8911-1B4A-0CBE-52209A0AD7DD}"/>
              </a:ext>
            </a:extLst>
          </p:cNvPr>
          <p:cNvSpPr txBox="1">
            <a:spLocks/>
          </p:cNvSpPr>
          <p:nvPr/>
        </p:nvSpPr>
        <p:spPr>
          <a:xfrm>
            <a:off x="6345566" y="2163654"/>
            <a:ext cx="2196244" cy="7767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lt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lt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–"/>
              <a:defRPr sz="1600" kern="1200">
                <a:solidFill>
                  <a:schemeClr val="lt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»"/>
              <a:defRPr sz="1600" kern="1200">
                <a:solidFill>
                  <a:schemeClr val="lt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IN" sz="2000" dirty="0">
                <a:solidFill>
                  <a:schemeClr val="tx1"/>
                </a:solidFill>
              </a:rPr>
              <a:t>Encryption </a:t>
            </a:r>
          </a:p>
          <a:p>
            <a:pPr marL="0" indent="0" algn="ctr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IN" sz="2000" dirty="0">
                <a:solidFill>
                  <a:schemeClr val="tx1"/>
                </a:solidFill>
              </a:rPr>
              <a:t>Round 1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815498-84CE-25C9-A51D-25C8E616B1D8}"/>
              </a:ext>
            </a:extLst>
          </p:cNvPr>
          <p:cNvGrpSpPr/>
          <p:nvPr/>
        </p:nvGrpSpPr>
        <p:grpSpPr>
          <a:xfrm>
            <a:off x="6399572" y="5007970"/>
            <a:ext cx="2196244" cy="900100"/>
            <a:chOff x="4971464" y="4977172"/>
            <a:chExt cx="2196244" cy="90010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95F5771B-4228-3198-83C0-DA7C4A65C891}"/>
                </a:ext>
              </a:extLst>
            </p:cNvPr>
            <p:cNvSpPr/>
            <p:nvPr/>
          </p:nvSpPr>
          <p:spPr>
            <a:xfrm>
              <a:off x="4971464" y="5265204"/>
              <a:ext cx="2196244" cy="612068"/>
            </a:xfrm>
            <a:prstGeom prst="round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solidFill>
                    <a:schemeClr val="tx1"/>
                  </a:solidFill>
                </a:rPr>
                <a:t>Final permutation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FCBF657-57CA-5383-08B6-ED05492EB01A}"/>
                </a:ext>
              </a:extLst>
            </p:cNvPr>
            <p:cNvCxnSpPr/>
            <p:nvPr/>
          </p:nvCxnSpPr>
          <p:spPr>
            <a:xfrm>
              <a:off x="6012160" y="4977172"/>
              <a:ext cx="13038" cy="288032"/>
            </a:xfrm>
            <a:prstGeom prst="straightConnector1">
              <a:avLst/>
            </a:prstGeom>
            <a:grpFill/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25A4F9-76A0-60EF-7596-1327A6491E44}"/>
              </a:ext>
            </a:extLst>
          </p:cNvPr>
          <p:cNvCxnSpPr/>
          <p:nvPr/>
        </p:nvCxnSpPr>
        <p:spPr>
          <a:xfrm>
            <a:off x="7440268" y="5896953"/>
            <a:ext cx="13038" cy="47916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AE43B2-C245-56B2-2FE3-574A27DDB292}"/>
              </a:ext>
            </a:extLst>
          </p:cNvPr>
          <p:cNvGrpSpPr/>
          <p:nvPr/>
        </p:nvGrpSpPr>
        <p:grpSpPr>
          <a:xfrm>
            <a:off x="8595816" y="4399892"/>
            <a:ext cx="1027480" cy="400110"/>
            <a:chOff x="7167708" y="4369094"/>
            <a:chExt cx="1027480" cy="400110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F1D1594-DB75-D237-6DDD-95E0A3353675}"/>
                </a:ext>
              </a:extLst>
            </p:cNvPr>
            <p:cNvCxnSpPr/>
            <p:nvPr/>
          </p:nvCxnSpPr>
          <p:spPr>
            <a:xfrm flipH="1">
              <a:off x="7167708" y="4574560"/>
              <a:ext cx="41901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10D02C-AAD1-9F7E-705A-8C252FEB8CD3}"/>
                </a:ext>
              </a:extLst>
            </p:cNvPr>
            <p:cNvSpPr txBox="1"/>
            <p:nvPr/>
          </p:nvSpPr>
          <p:spPr>
            <a:xfrm>
              <a:off x="7704348" y="4369094"/>
              <a:ext cx="4908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/>
                <a:t>K</a:t>
              </a:r>
              <a:r>
                <a:rPr lang="en-IN" sz="2000" baseline="-25000" dirty="0"/>
                <a:t>16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C7B052-9FD8-802B-9608-1B5E11CC67CA}"/>
              </a:ext>
            </a:extLst>
          </p:cNvPr>
          <p:cNvGrpSpPr/>
          <p:nvPr/>
        </p:nvGrpSpPr>
        <p:grpSpPr>
          <a:xfrm>
            <a:off x="8520388" y="2351952"/>
            <a:ext cx="898716" cy="400110"/>
            <a:chOff x="7092280" y="2321154"/>
            <a:chExt cx="898716" cy="400110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B9604C2-0441-A234-CF85-ED7B94986E58}"/>
                </a:ext>
              </a:extLst>
            </p:cNvPr>
            <p:cNvCxnSpPr/>
            <p:nvPr/>
          </p:nvCxnSpPr>
          <p:spPr>
            <a:xfrm flipH="1">
              <a:off x="7092280" y="2521209"/>
              <a:ext cx="41901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F9B9E1-94AC-9F4D-F189-3BFFD5157282}"/>
                </a:ext>
              </a:extLst>
            </p:cNvPr>
            <p:cNvSpPr txBox="1"/>
            <p:nvPr/>
          </p:nvSpPr>
          <p:spPr>
            <a:xfrm>
              <a:off x="7586718" y="2321154"/>
              <a:ext cx="4042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/>
                <a:t>K</a:t>
              </a:r>
              <a:r>
                <a:rPr lang="en-IN" sz="2000" baseline="-25000" dirty="0"/>
                <a:t>1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8214285-3C8A-8AEF-1B63-133155BBC693}"/>
              </a:ext>
            </a:extLst>
          </p:cNvPr>
          <p:cNvSpPr txBox="1"/>
          <p:nvPr/>
        </p:nvSpPr>
        <p:spPr>
          <a:xfrm>
            <a:off x="7548280" y="863444"/>
            <a:ext cx="31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2D479C5-1737-CBFA-AD9D-AC5B732E7036}"/>
              </a:ext>
            </a:extLst>
          </p:cNvPr>
          <p:cNvSpPr txBox="1"/>
          <p:nvPr/>
        </p:nvSpPr>
        <p:spPr>
          <a:xfrm>
            <a:off x="7584284" y="5976012"/>
            <a:ext cx="309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62D944-1ED5-BD7B-7596-D75FAB3C060D}"/>
              </a:ext>
            </a:extLst>
          </p:cNvPr>
          <p:cNvSpPr txBox="1"/>
          <p:nvPr/>
        </p:nvSpPr>
        <p:spPr>
          <a:xfrm>
            <a:off x="5001252" y="3371604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</a:t>
            </a:r>
            <a:r>
              <a:rPr lang="en-IN" baseline="-25000" dirty="0"/>
              <a:t>i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CBFDFA6-331B-9328-E266-2382D5C420FB}"/>
              </a:ext>
            </a:extLst>
          </p:cNvPr>
          <p:cNvCxnSpPr/>
          <p:nvPr/>
        </p:nvCxnSpPr>
        <p:spPr>
          <a:xfrm>
            <a:off x="7440268" y="1885734"/>
            <a:ext cx="0" cy="27792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BAD0B5-0CF4-6AB5-6FEB-7BB1CCFDAA7D}"/>
              </a:ext>
            </a:extLst>
          </p:cNvPr>
          <p:cNvCxnSpPr/>
          <p:nvPr/>
        </p:nvCxnSpPr>
        <p:spPr>
          <a:xfrm>
            <a:off x="7427230" y="2991746"/>
            <a:ext cx="0" cy="1188132"/>
          </a:xfrm>
          <a:prstGeom prst="straightConnector1">
            <a:avLst/>
          </a:prstGeom>
          <a:ln w="19050"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itle 38">
            <a:extLst>
              <a:ext uri="{FF2B5EF4-FFF2-40B4-BE49-F238E27FC236}">
                <a16:creationId xmlns:a16="http://schemas.microsoft.com/office/drawing/2014/main" id="{5C2D0264-CF90-536E-9D56-C8DCA17A8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Encryption Standard – Cont.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66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  <p:bldP spid="4" grpId="0" animBg="1"/>
      <p:bldP spid="23" grpId="0" animBg="1"/>
      <p:bldP spid="34" grpId="0"/>
      <p:bldP spid="35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 Single 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AFD8B-33E2-EFA7-34CF-5C644D5BB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41" y="1124744"/>
            <a:ext cx="4851319" cy="513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375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1684079" y="-52514"/>
            <a:ext cx="1459593" cy="654959"/>
            <a:chOff x="293311" y="165492"/>
            <a:chExt cx="1260116" cy="6549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23528" y="512674"/>
                  <a:ext cx="1188132" cy="30777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528" y="512674"/>
                  <a:ext cx="1188132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11111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Group 33"/>
            <p:cNvGrpSpPr/>
            <p:nvPr/>
          </p:nvGrpSpPr>
          <p:grpSpPr>
            <a:xfrm>
              <a:off x="293311" y="165492"/>
              <a:ext cx="1260116" cy="432048"/>
              <a:chOff x="293311" y="165492"/>
              <a:chExt cx="1260116" cy="43204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509335" y="165492"/>
                <a:ext cx="828092" cy="4320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32-bits</a:t>
                </a:r>
              </a:p>
            </p:txBody>
          </p:sp>
          <p:cxnSp>
            <p:nvCxnSpPr>
              <p:cNvPr id="23" name="Straight Arrow Connector 22"/>
              <p:cNvCxnSpPr>
                <a:stCxn id="21" idx="3"/>
              </p:cNvCxnSpPr>
              <p:nvPr/>
            </p:nvCxnSpPr>
            <p:spPr>
              <a:xfrm>
                <a:off x="1337427" y="381516"/>
                <a:ext cx="216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2" name="Straight Arrow Connector 31"/>
              <p:cNvCxnSpPr>
                <a:stCxn id="21" idx="1"/>
              </p:cNvCxnSpPr>
              <p:nvPr/>
            </p:nvCxnSpPr>
            <p:spPr>
              <a:xfrm flipH="1">
                <a:off x="293311" y="381516"/>
                <a:ext cx="2160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4451578" y="-52514"/>
            <a:ext cx="1604540" cy="649566"/>
            <a:chOff x="3599904" y="165492"/>
            <a:chExt cx="1260116" cy="649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635896" y="507281"/>
                  <a:ext cx="1188132" cy="30777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896" y="507281"/>
                  <a:ext cx="1188132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11538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 34"/>
            <p:cNvGrpSpPr/>
            <p:nvPr/>
          </p:nvGrpSpPr>
          <p:grpSpPr>
            <a:xfrm>
              <a:off x="3599904" y="165492"/>
              <a:ext cx="1260116" cy="432048"/>
              <a:chOff x="293311" y="165492"/>
              <a:chExt cx="1260116" cy="432048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509335" y="165492"/>
                <a:ext cx="828092" cy="4320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32-bits</a:t>
                </a:r>
              </a:p>
            </p:txBody>
          </p:sp>
          <p:cxnSp>
            <p:nvCxnSpPr>
              <p:cNvPr id="37" name="Straight Arrow Connector 36"/>
              <p:cNvCxnSpPr>
                <a:stCxn id="36" idx="3"/>
              </p:cNvCxnSpPr>
              <p:nvPr/>
            </p:nvCxnSpPr>
            <p:spPr>
              <a:xfrm>
                <a:off x="1337427" y="381516"/>
                <a:ext cx="216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38" name="Straight Arrow Connector 37"/>
              <p:cNvCxnSpPr>
                <a:stCxn id="36" idx="1"/>
              </p:cNvCxnSpPr>
              <p:nvPr/>
            </p:nvCxnSpPr>
            <p:spPr>
              <a:xfrm flipH="1">
                <a:off x="293311" y="381516"/>
                <a:ext cx="2160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</p:grpSp>
      <p:grpSp>
        <p:nvGrpSpPr>
          <p:cNvPr id="70" name="Group 69"/>
          <p:cNvGrpSpPr/>
          <p:nvPr/>
        </p:nvGrpSpPr>
        <p:grpSpPr>
          <a:xfrm>
            <a:off x="7572503" y="-52514"/>
            <a:ext cx="1547911" cy="649566"/>
            <a:chOff x="6012172" y="165492"/>
            <a:chExt cx="1260116" cy="649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048164" y="507281"/>
                  <a:ext cx="1188132" cy="30777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8164" y="507281"/>
                  <a:ext cx="1188132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11538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9" name="Group 38"/>
            <p:cNvGrpSpPr/>
            <p:nvPr/>
          </p:nvGrpSpPr>
          <p:grpSpPr>
            <a:xfrm>
              <a:off x="6012172" y="165492"/>
              <a:ext cx="1260116" cy="432048"/>
              <a:chOff x="293311" y="165492"/>
              <a:chExt cx="1260116" cy="432048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509335" y="165492"/>
                <a:ext cx="828092" cy="4320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28-bits</a:t>
                </a:r>
              </a:p>
            </p:txBody>
          </p:sp>
          <p:cxnSp>
            <p:nvCxnSpPr>
              <p:cNvPr id="41" name="Straight Arrow Connector 40"/>
              <p:cNvCxnSpPr>
                <a:stCxn id="40" idx="3"/>
              </p:cNvCxnSpPr>
              <p:nvPr/>
            </p:nvCxnSpPr>
            <p:spPr>
              <a:xfrm>
                <a:off x="1337427" y="381516"/>
                <a:ext cx="216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2" name="Straight Arrow Connector 41"/>
              <p:cNvCxnSpPr>
                <a:stCxn id="40" idx="1"/>
              </p:cNvCxnSpPr>
              <p:nvPr/>
            </p:nvCxnSpPr>
            <p:spPr>
              <a:xfrm flipH="1">
                <a:off x="293311" y="381516"/>
                <a:ext cx="2160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</p:grpSp>
      <p:grpSp>
        <p:nvGrpSpPr>
          <p:cNvPr id="71" name="Group 70"/>
          <p:cNvGrpSpPr/>
          <p:nvPr/>
        </p:nvGrpSpPr>
        <p:grpSpPr>
          <a:xfrm>
            <a:off x="9120676" y="-52514"/>
            <a:ext cx="1561952" cy="649566"/>
            <a:chOff x="7560344" y="165492"/>
            <a:chExt cx="1260116" cy="649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596336" y="507281"/>
                  <a:ext cx="1188132" cy="30777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IN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6336" y="507281"/>
                  <a:ext cx="1188132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11538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/>
            <p:cNvGrpSpPr/>
            <p:nvPr/>
          </p:nvGrpSpPr>
          <p:grpSpPr>
            <a:xfrm>
              <a:off x="7560344" y="165492"/>
              <a:ext cx="1260116" cy="432048"/>
              <a:chOff x="293311" y="165492"/>
              <a:chExt cx="1260116" cy="432048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509335" y="165492"/>
                <a:ext cx="828092" cy="4320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28-bits</a:t>
                </a:r>
              </a:p>
            </p:txBody>
          </p:sp>
          <p:cxnSp>
            <p:nvCxnSpPr>
              <p:cNvPr id="45" name="Straight Arrow Connector 44"/>
              <p:cNvCxnSpPr>
                <a:stCxn id="44" idx="3"/>
              </p:cNvCxnSpPr>
              <p:nvPr/>
            </p:nvCxnSpPr>
            <p:spPr>
              <a:xfrm>
                <a:off x="1337427" y="381516"/>
                <a:ext cx="216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46" name="Straight Arrow Connector 45"/>
              <p:cNvCxnSpPr>
                <a:stCxn id="44" idx="1"/>
              </p:cNvCxnSpPr>
              <p:nvPr/>
            </p:nvCxnSpPr>
            <p:spPr>
              <a:xfrm flipH="1">
                <a:off x="293311" y="381516"/>
                <a:ext cx="2160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</p:grpSp>
      </p:grpSp>
      <p:grpSp>
        <p:nvGrpSpPr>
          <p:cNvPr id="54" name="Group 53"/>
          <p:cNvGrpSpPr/>
          <p:nvPr/>
        </p:nvGrpSpPr>
        <p:grpSpPr>
          <a:xfrm>
            <a:off x="3214932" y="968152"/>
            <a:ext cx="3733408" cy="678046"/>
            <a:chOff x="3707904" y="1418805"/>
            <a:chExt cx="3852440" cy="678046"/>
          </a:xfrm>
          <a:solidFill>
            <a:srgbClr val="D3D2D2"/>
          </a:solidFill>
        </p:grpSpPr>
        <p:sp>
          <p:nvSpPr>
            <p:cNvPr id="47" name="Flowchart: Manual Operation 46"/>
            <p:cNvSpPr/>
            <p:nvPr/>
          </p:nvSpPr>
          <p:spPr>
            <a:xfrm flipV="1">
              <a:off x="3707904" y="1418805"/>
              <a:ext cx="3852440" cy="678046"/>
            </a:xfrm>
            <a:prstGeom prst="flowChartManualOperatio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172445" y="1424667"/>
              <a:ext cx="3031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Expansion/ permutation</a:t>
              </a:r>
            </a:p>
            <a:p>
              <a:pPr algn="ctr"/>
              <a:r>
                <a:rPr lang="en-IN" dirty="0"/>
                <a:t>(E table)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782994" y="2071014"/>
            <a:ext cx="648084" cy="576064"/>
            <a:chOff x="3995936" y="2348880"/>
            <a:chExt cx="648084" cy="576064"/>
          </a:xfrm>
          <a:solidFill>
            <a:srgbClr val="D3D2D2"/>
          </a:solidFill>
        </p:grpSpPr>
        <p:sp>
          <p:nvSpPr>
            <p:cNvPr id="55" name="Oval 54"/>
            <p:cNvSpPr/>
            <p:nvPr/>
          </p:nvSpPr>
          <p:spPr>
            <a:xfrm>
              <a:off x="3995936" y="2348880"/>
              <a:ext cx="648084" cy="57606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995936" y="2436857"/>
              <a:ext cx="648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XOR</a:t>
              </a:r>
              <a:endParaRPr lang="en-IN" sz="16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214933" y="3112285"/>
            <a:ext cx="3733409" cy="707886"/>
            <a:chOff x="2303740" y="3267812"/>
            <a:chExt cx="3852440" cy="707886"/>
          </a:xfrm>
          <a:solidFill>
            <a:srgbClr val="D3D2D2"/>
          </a:solidFill>
        </p:grpSpPr>
        <p:sp>
          <p:nvSpPr>
            <p:cNvPr id="58" name="Flowchart: Manual Operation 57"/>
            <p:cNvSpPr/>
            <p:nvPr/>
          </p:nvSpPr>
          <p:spPr>
            <a:xfrm rot="10800000" flipV="1">
              <a:off x="2303740" y="3267812"/>
              <a:ext cx="3852440" cy="678046"/>
            </a:xfrm>
            <a:prstGeom prst="flowChartManualOperatio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802407" y="3267812"/>
              <a:ext cx="28668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/>
                <a:t>Substitution/choice</a:t>
              </a:r>
            </a:p>
            <a:p>
              <a:pPr algn="ctr"/>
              <a:r>
                <a:rPr lang="en-IN" sz="2000" dirty="0"/>
                <a:t>(S-box)</a:t>
              </a:r>
            </a:p>
          </p:txBody>
        </p:sp>
      </p:grpSp>
      <p:sp>
        <p:nvSpPr>
          <p:cNvPr id="64" name="Rectangle 63"/>
          <p:cNvSpPr/>
          <p:nvPr/>
        </p:nvSpPr>
        <p:spPr>
          <a:xfrm>
            <a:off x="3983514" y="4301695"/>
            <a:ext cx="219624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Permutation</a:t>
            </a:r>
          </a:p>
          <a:p>
            <a:pPr algn="ctr"/>
            <a:r>
              <a:rPr lang="en-IN" sz="2000" dirty="0">
                <a:solidFill>
                  <a:schemeClr val="tx1"/>
                </a:solidFill>
              </a:rPr>
              <a:t>(P)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4658467" y="5482087"/>
            <a:ext cx="928762" cy="795863"/>
            <a:chOff x="3995936" y="2348880"/>
            <a:chExt cx="648084" cy="795863"/>
          </a:xfrm>
          <a:solidFill>
            <a:srgbClr val="D3D2D2"/>
          </a:solidFill>
        </p:grpSpPr>
        <p:sp>
          <p:nvSpPr>
            <p:cNvPr id="66" name="Oval 65"/>
            <p:cNvSpPr/>
            <p:nvPr/>
          </p:nvSpPr>
          <p:spPr>
            <a:xfrm>
              <a:off x="3995936" y="2348880"/>
              <a:ext cx="648084" cy="57606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995936" y="2436857"/>
              <a:ext cx="648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/>
                <a:t>XOR</a:t>
              </a:r>
              <a:endParaRPr lang="en-IN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1902176" y="6313990"/>
                <a:ext cx="1188132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176" y="6313990"/>
                <a:ext cx="1188132" cy="307777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4525053" y="6329015"/>
                <a:ext cx="1188132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053" y="6329015"/>
                <a:ext cx="1188132" cy="307777"/>
              </a:xfrm>
              <a:prstGeom prst="rect">
                <a:avLst/>
              </a:prstGeom>
              <a:blipFill>
                <a:blip r:embed="rId8"/>
                <a:stretch>
                  <a:fillRect b="-1111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7642265" y="6319491"/>
                <a:ext cx="1188132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265" y="6319491"/>
                <a:ext cx="1188132" cy="307777"/>
              </a:xfrm>
              <a:prstGeom prst="rect">
                <a:avLst/>
              </a:prstGeom>
              <a:blipFill>
                <a:blip r:embed="rId9"/>
                <a:stretch>
                  <a:fillRect b="-1538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9192660" y="6338677"/>
                <a:ext cx="1188132" cy="30777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660" y="6338677"/>
                <a:ext cx="1188132" cy="307777"/>
              </a:xfrm>
              <a:prstGeom prst="rect">
                <a:avLst/>
              </a:prstGeom>
              <a:blipFill>
                <a:blip r:embed="rId10"/>
                <a:stretch>
                  <a:fillRect b="-1111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/>
          <p:cNvSpPr/>
          <p:nvPr/>
        </p:nvSpPr>
        <p:spPr>
          <a:xfrm>
            <a:off x="7590648" y="931142"/>
            <a:ext cx="1283111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Left Shift</a:t>
            </a:r>
          </a:p>
          <a:p>
            <a:pPr algn="ctr"/>
            <a:r>
              <a:rPr lang="en-IN" sz="2000" dirty="0">
                <a:solidFill>
                  <a:schemeClr val="tx1"/>
                </a:solidFill>
              </a:rPr>
              <a:t>(S)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9156667" y="952615"/>
            <a:ext cx="1283635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Left Shift</a:t>
            </a:r>
          </a:p>
          <a:p>
            <a:pPr algn="ctr"/>
            <a:r>
              <a:rPr lang="en-IN" sz="2000" dirty="0">
                <a:solidFill>
                  <a:schemeClr val="tx1"/>
                </a:solidFill>
              </a:rPr>
              <a:t>(S)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7259246" y="1955293"/>
            <a:ext cx="3182105" cy="1101524"/>
            <a:chOff x="2303740" y="3267812"/>
            <a:chExt cx="3852440" cy="678046"/>
          </a:xfrm>
          <a:solidFill>
            <a:srgbClr val="D3D2D2"/>
          </a:solidFill>
        </p:grpSpPr>
        <p:sp>
          <p:nvSpPr>
            <p:cNvPr id="101" name="Flowchart: Manual Operation 100"/>
            <p:cNvSpPr/>
            <p:nvPr/>
          </p:nvSpPr>
          <p:spPr>
            <a:xfrm rot="10800000" flipV="1">
              <a:off x="2303740" y="3267812"/>
              <a:ext cx="3852440" cy="678046"/>
            </a:xfrm>
            <a:prstGeom prst="flowChartManualOperatio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765093" y="3267813"/>
              <a:ext cx="3018954" cy="625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/>
                <a:t>Permutation/ compression</a:t>
              </a:r>
            </a:p>
            <a:p>
              <a:pPr algn="ctr"/>
              <a:r>
                <a:rPr lang="en-IN" dirty="0"/>
                <a:t>(Permuted choice 2)</a:t>
              </a:r>
            </a:p>
          </p:txBody>
        </p:sp>
      </p:grpSp>
      <p:cxnSp>
        <p:nvCxnSpPr>
          <p:cNvPr id="111" name="Straight Arrow Connector 110"/>
          <p:cNvCxnSpPr/>
          <p:nvPr/>
        </p:nvCxnSpPr>
        <p:spPr>
          <a:xfrm flipH="1">
            <a:off x="8232204" y="644333"/>
            <a:ext cx="261" cy="2952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>
            <a:off x="9750474" y="658655"/>
            <a:ext cx="261" cy="2952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5081624" y="649466"/>
            <a:ext cx="12" cy="313929"/>
          </a:xfrm>
          <a:prstGeom prst="line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5120476" y="6051309"/>
            <a:ext cx="10" cy="285390"/>
          </a:xfrm>
          <a:prstGeom prst="line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7" name="Group 136"/>
          <p:cNvGrpSpPr/>
          <p:nvPr/>
        </p:nvGrpSpPr>
        <p:grpSpPr>
          <a:xfrm>
            <a:off x="7149297" y="1651222"/>
            <a:ext cx="1489049" cy="4662768"/>
            <a:chOff x="5625296" y="1651222"/>
            <a:chExt cx="1348451" cy="4662768"/>
          </a:xfrm>
        </p:grpSpPr>
        <p:sp>
          <p:nvSpPr>
            <p:cNvPr id="125" name="Freeform 124"/>
            <p:cNvSpPr/>
            <p:nvPr/>
          </p:nvSpPr>
          <p:spPr>
            <a:xfrm>
              <a:off x="5625296" y="1799863"/>
              <a:ext cx="1348451" cy="4514127"/>
            </a:xfrm>
            <a:custGeom>
              <a:avLst/>
              <a:gdLst>
                <a:gd name="connsiteX0" fmla="*/ 1348451 w 1348451"/>
                <a:gd name="connsiteY0" fmla="*/ 162046 h 4514127"/>
                <a:gd name="connsiteX1" fmla="*/ 1348451 w 1348451"/>
                <a:gd name="connsiteY1" fmla="*/ 0 h 4514127"/>
                <a:gd name="connsiteX2" fmla="*/ 0 w 1348451"/>
                <a:gd name="connsiteY2" fmla="*/ 0 h 4514127"/>
                <a:gd name="connsiteX3" fmla="*/ 0 w 1348451"/>
                <a:gd name="connsiteY3" fmla="*/ 4195823 h 4514127"/>
                <a:gd name="connsiteX4" fmla="*/ 1059084 w 1348451"/>
                <a:gd name="connsiteY4" fmla="*/ 4195823 h 4514127"/>
                <a:gd name="connsiteX5" fmla="*/ 1059084 w 1348451"/>
                <a:gd name="connsiteY5" fmla="*/ 4514127 h 451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8451" h="4514127">
                  <a:moveTo>
                    <a:pt x="1348451" y="162046"/>
                  </a:moveTo>
                  <a:lnTo>
                    <a:pt x="1348451" y="0"/>
                  </a:lnTo>
                  <a:lnTo>
                    <a:pt x="0" y="0"/>
                  </a:lnTo>
                  <a:lnTo>
                    <a:pt x="0" y="4195823"/>
                  </a:lnTo>
                  <a:lnTo>
                    <a:pt x="1059084" y="4195823"/>
                  </a:lnTo>
                  <a:lnTo>
                    <a:pt x="1059084" y="4514127"/>
                  </a:lnTo>
                </a:path>
              </a:pathLst>
            </a:cu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29" name="Straight Connector 128"/>
            <p:cNvCxnSpPr>
              <a:cxnSpLocks/>
              <a:stCxn id="98" idx="2"/>
            </p:cNvCxnSpPr>
            <p:nvPr/>
          </p:nvCxnSpPr>
          <p:spPr>
            <a:xfrm flipH="1">
              <a:off x="6660715" y="1651222"/>
              <a:ext cx="47488" cy="136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9353550" y="1678900"/>
            <a:ext cx="1188720" cy="4645700"/>
            <a:chOff x="7829550" y="1678900"/>
            <a:chExt cx="1188720" cy="4645700"/>
          </a:xfrm>
        </p:grpSpPr>
        <p:sp>
          <p:nvSpPr>
            <p:cNvPr id="127" name="Freeform 126"/>
            <p:cNvSpPr/>
            <p:nvPr/>
          </p:nvSpPr>
          <p:spPr>
            <a:xfrm>
              <a:off x="7829550" y="1794510"/>
              <a:ext cx="1188720" cy="4530090"/>
            </a:xfrm>
            <a:custGeom>
              <a:avLst/>
              <a:gdLst>
                <a:gd name="connsiteX0" fmla="*/ 0 w 1188720"/>
                <a:gd name="connsiteY0" fmla="*/ 148590 h 4530090"/>
                <a:gd name="connsiteX1" fmla="*/ 0 w 1188720"/>
                <a:gd name="connsiteY1" fmla="*/ 0 h 4530090"/>
                <a:gd name="connsiteX2" fmla="*/ 1188720 w 1188720"/>
                <a:gd name="connsiteY2" fmla="*/ 0 h 4530090"/>
                <a:gd name="connsiteX3" fmla="*/ 1188720 w 1188720"/>
                <a:gd name="connsiteY3" fmla="*/ 4179570 h 4530090"/>
                <a:gd name="connsiteX4" fmla="*/ 411480 w 1188720"/>
                <a:gd name="connsiteY4" fmla="*/ 4179570 h 4530090"/>
                <a:gd name="connsiteX5" fmla="*/ 411480 w 1188720"/>
                <a:gd name="connsiteY5" fmla="*/ 4530090 h 453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88720" h="4530090">
                  <a:moveTo>
                    <a:pt x="0" y="148590"/>
                  </a:moveTo>
                  <a:lnTo>
                    <a:pt x="0" y="0"/>
                  </a:lnTo>
                  <a:lnTo>
                    <a:pt x="1188720" y="0"/>
                  </a:lnTo>
                  <a:lnTo>
                    <a:pt x="1188720" y="4179570"/>
                  </a:lnTo>
                  <a:lnTo>
                    <a:pt x="411480" y="4179570"/>
                  </a:lnTo>
                  <a:lnTo>
                    <a:pt x="411480" y="453009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30" name="Straight Connector 129"/>
            <p:cNvCxnSpPr/>
            <p:nvPr/>
          </p:nvCxnSpPr>
          <p:spPr>
            <a:xfrm>
              <a:off x="8233086" y="1678900"/>
              <a:ext cx="0" cy="1240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5431054" y="2240869"/>
            <a:ext cx="2048338" cy="489481"/>
            <a:chOff x="3907054" y="2240868"/>
            <a:chExt cx="2048338" cy="489481"/>
          </a:xfrm>
        </p:grpSpPr>
        <p:cxnSp>
          <p:nvCxnSpPr>
            <p:cNvPr id="132" name="Straight Arrow Connector 131"/>
            <p:cNvCxnSpPr>
              <a:stCxn id="56" idx="3"/>
            </p:cNvCxnSpPr>
            <p:nvPr/>
          </p:nvCxnSpPr>
          <p:spPr>
            <a:xfrm>
              <a:off x="3907054" y="2343656"/>
              <a:ext cx="2048338" cy="1538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5"/>
            <p:cNvGrpSpPr/>
            <p:nvPr/>
          </p:nvGrpSpPr>
          <p:grpSpPr>
            <a:xfrm>
              <a:off x="4532166" y="2240868"/>
              <a:ext cx="492535" cy="489481"/>
              <a:chOff x="4532166" y="2240868"/>
              <a:chExt cx="492535" cy="489481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H="1">
                <a:off x="4608004" y="2240868"/>
                <a:ext cx="144016" cy="26518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5" name="TextBox 134"/>
              <p:cNvSpPr txBox="1"/>
              <p:nvPr/>
            </p:nvSpPr>
            <p:spPr>
              <a:xfrm>
                <a:off x="4532166" y="2330239"/>
                <a:ext cx="49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/>
                  <a:t>48</a:t>
                </a:r>
              </a:p>
            </p:txBody>
          </p:sp>
        </p:grpSp>
      </p:grpSp>
      <p:sp>
        <p:nvSpPr>
          <p:cNvPr id="139" name="TextBox 138"/>
          <p:cNvSpPr txBox="1"/>
          <p:nvPr/>
        </p:nvSpPr>
        <p:spPr>
          <a:xfrm>
            <a:off x="6590293" y="1928159"/>
            <a:ext cx="461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i="1" dirty="0"/>
              <a:t>K</a:t>
            </a:r>
            <a:r>
              <a:rPr lang="en-IN" sz="2200" i="1" baseline="-25000" dirty="0"/>
              <a:t>i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4997337" y="1639989"/>
            <a:ext cx="679556" cy="431024"/>
            <a:chOff x="3473336" y="1639989"/>
            <a:chExt cx="679556" cy="431024"/>
          </a:xfrm>
        </p:grpSpPr>
        <p:cxnSp>
          <p:nvCxnSpPr>
            <p:cNvPr id="141" name="Straight Arrow Connector 140"/>
            <p:cNvCxnSpPr>
              <a:endCxn id="55" idx="0"/>
            </p:cNvCxnSpPr>
            <p:nvPr/>
          </p:nvCxnSpPr>
          <p:spPr>
            <a:xfrm>
              <a:off x="3581614" y="1639989"/>
              <a:ext cx="1422" cy="431024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H="1">
              <a:off x="3473336" y="1743882"/>
              <a:ext cx="216556" cy="1906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TextBox 158"/>
            <p:cNvSpPr txBox="1"/>
            <p:nvPr/>
          </p:nvSpPr>
          <p:spPr>
            <a:xfrm>
              <a:off x="3593836" y="1657290"/>
              <a:ext cx="559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/>
                <a:t>48</a:t>
              </a:r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4997337" y="2647077"/>
            <a:ext cx="613035" cy="457732"/>
            <a:chOff x="3473336" y="2647077"/>
            <a:chExt cx="613035" cy="457732"/>
          </a:xfrm>
        </p:grpSpPr>
        <p:cxnSp>
          <p:nvCxnSpPr>
            <p:cNvPr id="144" name="Straight Arrow Connector 143"/>
            <p:cNvCxnSpPr>
              <a:stCxn id="55" idx="4"/>
            </p:cNvCxnSpPr>
            <p:nvPr/>
          </p:nvCxnSpPr>
          <p:spPr>
            <a:xfrm flipH="1">
              <a:off x="3581614" y="2647077"/>
              <a:ext cx="1422" cy="457732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0" name="Group 169"/>
            <p:cNvGrpSpPr/>
            <p:nvPr/>
          </p:nvGrpSpPr>
          <p:grpSpPr>
            <a:xfrm>
              <a:off x="3473336" y="2660690"/>
              <a:ext cx="613035" cy="400110"/>
              <a:chOff x="829849" y="2520280"/>
              <a:chExt cx="613035" cy="400110"/>
            </a:xfrm>
          </p:grpSpPr>
          <p:cxnSp>
            <p:nvCxnSpPr>
              <p:cNvPr id="164" name="Straight Connector 163"/>
              <p:cNvCxnSpPr/>
              <p:nvPr/>
            </p:nvCxnSpPr>
            <p:spPr>
              <a:xfrm flipH="1">
                <a:off x="829849" y="2606872"/>
                <a:ext cx="216556" cy="1906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5" name="TextBox 164"/>
              <p:cNvSpPr txBox="1"/>
              <p:nvPr/>
            </p:nvSpPr>
            <p:spPr>
              <a:xfrm>
                <a:off x="950349" y="2520280"/>
                <a:ext cx="49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/>
                  <a:t>48</a:t>
                </a:r>
              </a:p>
            </p:txBody>
          </p:sp>
        </p:grpSp>
      </p:grpSp>
      <p:grpSp>
        <p:nvGrpSpPr>
          <p:cNvPr id="191" name="Group 190"/>
          <p:cNvGrpSpPr/>
          <p:nvPr/>
        </p:nvGrpSpPr>
        <p:grpSpPr>
          <a:xfrm>
            <a:off x="5002348" y="3789935"/>
            <a:ext cx="613035" cy="503505"/>
            <a:chOff x="3478347" y="3789934"/>
            <a:chExt cx="613035" cy="503505"/>
          </a:xfrm>
        </p:grpSpPr>
        <p:cxnSp>
          <p:nvCxnSpPr>
            <p:cNvPr id="151" name="Straight Arrow Connector 150"/>
            <p:cNvCxnSpPr/>
            <p:nvPr/>
          </p:nvCxnSpPr>
          <p:spPr>
            <a:xfrm flipH="1">
              <a:off x="3593207" y="3789934"/>
              <a:ext cx="1422" cy="50350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1" name="Group 170"/>
            <p:cNvGrpSpPr/>
            <p:nvPr/>
          </p:nvGrpSpPr>
          <p:grpSpPr>
            <a:xfrm>
              <a:off x="3478347" y="3841817"/>
              <a:ext cx="613035" cy="400110"/>
              <a:chOff x="829849" y="2520280"/>
              <a:chExt cx="613035" cy="400110"/>
            </a:xfrm>
          </p:grpSpPr>
          <p:cxnSp>
            <p:nvCxnSpPr>
              <p:cNvPr id="172" name="Straight Connector 171"/>
              <p:cNvCxnSpPr/>
              <p:nvPr/>
            </p:nvCxnSpPr>
            <p:spPr>
              <a:xfrm flipH="1">
                <a:off x="829849" y="2606872"/>
                <a:ext cx="216556" cy="1906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3" name="TextBox 172"/>
              <p:cNvSpPr txBox="1"/>
              <p:nvPr/>
            </p:nvSpPr>
            <p:spPr>
              <a:xfrm>
                <a:off x="950349" y="2520280"/>
                <a:ext cx="49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/>
                  <a:t>32</a:t>
                </a:r>
              </a:p>
            </p:txBody>
          </p:sp>
        </p:grpSp>
      </p:grpSp>
      <p:grpSp>
        <p:nvGrpSpPr>
          <p:cNvPr id="192" name="Group 191"/>
          <p:cNvGrpSpPr/>
          <p:nvPr/>
        </p:nvGrpSpPr>
        <p:grpSpPr>
          <a:xfrm>
            <a:off x="5011379" y="4984742"/>
            <a:ext cx="613035" cy="485063"/>
            <a:chOff x="3487378" y="4984741"/>
            <a:chExt cx="613035" cy="485063"/>
          </a:xfrm>
        </p:grpSpPr>
        <p:cxnSp>
          <p:nvCxnSpPr>
            <p:cNvPr id="155" name="Straight Connector 154"/>
            <p:cNvCxnSpPr/>
            <p:nvPr/>
          </p:nvCxnSpPr>
          <p:spPr>
            <a:xfrm flipH="1">
              <a:off x="3591152" y="5010181"/>
              <a:ext cx="12" cy="459623"/>
            </a:xfrm>
            <a:prstGeom prst="line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4" name="Group 173"/>
            <p:cNvGrpSpPr/>
            <p:nvPr/>
          </p:nvGrpSpPr>
          <p:grpSpPr>
            <a:xfrm>
              <a:off x="3487378" y="4984741"/>
              <a:ext cx="613035" cy="400110"/>
              <a:chOff x="829849" y="2520280"/>
              <a:chExt cx="613035" cy="400110"/>
            </a:xfrm>
          </p:grpSpPr>
          <p:cxnSp>
            <p:nvCxnSpPr>
              <p:cNvPr id="175" name="Straight Connector 174"/>
              <p:cNvCxnSpPr/>
              <p:nvPr/>
            </p:nvCxnSpPr>
            <p:spPr>
              <a:xfrm flipH="1">
                <a:off x="829849" y="2606872"/>
                <a:ext cx="216556" cy="1906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6" name="TextBox 175"/>
              <p:cNvSpPr txBox="1"/>
              <p:nvPr/>
            </p:nvSpPr>
            <p:spPr>
              <a:xfrm>
                <a:off x="950349" y="2520280"/>
                <a:ext cx="49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/>
                  <a:t>32</a:t>
                </a:r>
              </a:p>
            </p:txBody>
          </p:sp>
        </p:grpSp>
      </p:grpSp>
      <p:sp>
        <p:nvSpPr>
          <p:cNvPr id="177" name="Rectangle 176"/>
          <p:cNvSpPr/>
          <p:nvPr/>
        </p:nvSpPr>
        <p:spPr>
          <a:xfrm>
            <a:off x="3143673" y="827842"/>
            <a:ext cx="3871145" cy="4476537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4" name="Freeform 183"/>
          <p:cNvSpPr/>
          <p:nvPr/>
        </p:nvSpPr>
        <p:spPr>
          <a:xfrm>
            <a:off x="2270760" y="655319"/>
            <a:ext cx="2402536" cy="5114785"/>
          </a:xfrm>
          <a:custGeom>
            <a:avLst/>
            <a:gdLst>
              <a:gd name="connsiteX0" fmla="*/ 0 w 2514600"/>
              <a:gd name="connsiteY0" fmla="*/ 0 h 5105400"/>
              <a:gd name="connsiteX1" fmla="*/ 0 w 2514600"/>
              <a:gd name="connsiteY1" fmla="*/ 5105400 h 5105400"/>
              <a:gd name="connsiteX2" fmla="*/ 2514600 w 2514600"/>
              <a:gd name="connsiteY2" fmla="*/ 509524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0" h="5105400">
                <a:moveTo>
                  <a:pt x="0" y="0"/>
                </a:moveTo>
                <a:lnTo>
                  <a:pt x="0" y="5105400"/>
                </a:lnTo>
                <a:lnTo>
                  <a:pt x="2514600" y="5095240"/>
                </a:ln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8" name="Freeform 187"/>
          <p:cNvSpPr/>
          <p:nvPr/>
        </p:nvSpPr>
        <p:spPr>
          <a:xfrm>
            <a:off x="2270567" y="740781"/>
            <a:ext cx="2812648" cy="5561635"/>
          </a:xfrm>
          <a:custGeom>
            <a:avLst/>
            <a:gdLst>
              <a:gd name="connsiteX0" fmla="*/ 2812648 w 2812648"/>
              <a:gd name="connsiteY0" fmla="*/ 0 h 5561635"/>
              <a:gd name="connsiteX1" fmla="*/ 694481 w 2812648"/>
              <a:gd name="connsiteY1" fmla="*/ 0 h 5561635"/>
              <a:gd name="connsiteX2" fmla="*/ 0 w 2812648"/>
              <a:gd name="connsiteY2" fmla="*/ 5561635 h 5561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648" h="5561635">
                <a:moveTo>
                  <a:pt x="2812648" y="0"/>
                </a:moveTo>
                <a:lnTo>
                  <a:pt x="694481" y="0"/>
                </a:lnTo>
                <a:lnTo>
                  <a:pt x="0" y="5561635"/>
                </a:ln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1DCBD-EB23-1501-C3B8-855ADA7D27CB}"/>
              </a:ext>
            </a:extLst>
          </p:cNvPr>
          <p:cNvSpPr txBox="1"/>
          <p:nvPr/>
        </p:nvSpPr>
        <p:spPr>
          <a:xfrm>
            <a:off x="-32390" y="431587"/>
            <a:ext cx="23512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DES </a:t>
            </a:r>
          </a:p>
          <a:p>
            <a:pPr algn="ctr"/>
            <a:r>
              <a:rPr lang="en-IN" sz="28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Round</a:t>
            </a:r>
            <a:endParaRPr lang="en-US" sz="28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08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73" grpId="0" animBg="1"/>
      <p:bldP spid="79" grpId="0" animBg="1"/>
      <p:bldP spid="85" grpId="0" animBg="1"/>
      <p:bldP spid="91" grpId="0" animBg="1"/>
      <p:bldP spid="98" grpId="0" animBg="1"/>
      <p:bldP spid="99" grpId="0" animBg="1"/>
      <p:bldP spid="139" grpId="0"/>
      <p:bldP spid="177" grpId="0" animBg="1"/>
      <p:bldP spid="184" grpId="0" animBg="1"/>
      <p:bldP spid="18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 Single Round (</a:t>
            </a:r>
            <a:r>
              <a:rPr lang="en-IN" dirty="0" err="1"/>
              <a:t>Cont</a:t>
            </a:r>
            <a:r>
              <a:rPr lang="en-IN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accent6"/>
                </a:solidFill>
              </a:rPr>
              <a:t>Key Transformation</a:t>
            </a:r>
          </a:p>
          <a:p>
            <a:pPr lvl="1" indent="-342900"/>
            <a:r>
              <a:rPr lang="en-IN" sz="2400" dirty="0"/>
              <a:t>Permutation of selection of sub-key from original key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accent6"/>
                </a:solidFill>
              </a:rPr>
              <a:t>Expansion Permutation (E-table)</a:t>
            </a:r>
          </a:p>
          <a:p>
            <a:pPr lvl="1" indent="-342900"/>
            <a:r>
              <a:rPr lang="en-IN" sz="2400" dirty="0"/>
              <a:t>Right half is expanded from 32-bits to 48-bits</a:t>
            </a: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accent6"/>
                </a:solidFill>
              </a:rPr>
              <a:t>S-box Substitution</a:t>
            </a:r>
          </a:p>
          <a:p>
            <a:pPr lvl="1" indent="-342900"/>
            <a:r>
              <a:rPr lang="en-IN" sz="2400" dirty="0"/>
              <a:t>Accepts 48-bits from XOR operation and produce 32-bits using 8 substitution boxes (each S-boxes has a 6-bit </a:t>
            </a:r>
            <a:r>
              <a:rPr lang="en-IN" sz="2400" dirty="0" err="1"/>
              <a:t>i</a:t>
            </a:r>
            <a:r>
              <a:rPr lang="en-IN" sz="2400" dirty="0"/>
              <a:t>/p and 4-bit o/p).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accent6"/>
                </a:solidFill>
              </a:rPr>
              <a:t>P-Box Permutation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chemeClr val="accent6"/>
                </a:solidFill>
              </a:rPr>
              <a:t>XOR and Swap</a:t>
            </a:r>
          </a:p>
        </p:txBody>
      </p:sp>
    </p:spTree>
    <p:extLst>
      <p:ext uri="{BB962C8B-B14F-4D97-AF65-F5344CB8AC3E}">
        <p14:creationId xmlns:p14="http://schemas.microsoft.com/office/powerpoint/2010/main" val="187596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 Encryption Algorithm (</a:t>
            </a:r>
            <a:r>
              <a:rPr lang="en-IN" dirty="0" err="1"/>
              <a:t>Cont</a:t>
            </a:r>
            <a:r>
              <a:rPr lang="en-IN" dirty="0"/>
              <a:t>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First, the 64-bit plaintext passes through an </a:t>
            </a:r>
            <a:r>
              <a:rPr lang="en-IN" b="1" dirty="0">
                <a:solidFill>
                  <a:schemeClr val="accent6"/>
                </a:solidFill>
              </a:rPr>
              <a:t>initial permutation </a:t>
            </a:r>
            <a:r>
              <a:rPr lang="en-IN" dirty="0"/>
              <a:t>(IP) that rearranges the bits to produce the permuted input.</a:t>
            </a:r>
          </a:p>
          <a:p>
            <a:r>
              <a:rPr lang="en-IN" dirty="0"/>
              <a:t>This is followed by a phase consisting of sixteen rounds of the same function, which involves both </a:t>
            </a:r>
            <a:r>
              <a:rPr lang="en-IN" b="1" dirty="0">
                <a:solidFill>
                  <a:schemeClr val="accent6"/>
                </a:solidFill>
              </a:rPr>
              <a:t>permutation</a:t>
            </a:r>
            <a:r>
              <a:rPr lang="en-IN" dirty="0"/>
              <a:t> and </a:t>
            </a:r>
            <a:r>
              <a:rPr lang="en-IN" b="1" dirty="0">
                <a:solidFill>
                  <a:schemeClr val="accent6"/>
                </a:solidFill>
              </a:rPr>
              <a:t>substitution</a:t>
            </a:r>
            <a:r>
              <a:rPr lang="en-IN" dirty="0"/>
              <a:t> functions. </a:t>
            </a:r>
          </a:p>
          <a:p>
            <a:r>
              <a:rPr lang="en-IN" dirty="0"/>
              <a:t>Finally, the </a:t>
            </a:r>
            <a:r>
              <a:rPr lang="en-IN" dirty="0" err="1"/>
              <a:t>preoutput</a:t>
            </a:r>
            <a:r>
              <a:rPr lang="en-IN" dirty="0"/>
              <a:t> is passed through a permutation that is the </a:t>
            </a:r>
            <a:r>
              <a:rPr lang="en-IN" b="1" dirty="0">
                <a:solidFill>
                  <a:schemeClr val="accent6"/>
                </a:solidFill>
              </a:rPr>
              <a:t>inverse of the initial permutation</a:t>
            </a:r>
            <a:r>
              <a:rPr lang="en-IN" dirty="0">
                <a:solidFill>
                  <a:schemeClr val="accent6"/>
                </a:solidFill>
              </a:rPr>
              <a:t> </a:t>
            </a:r>
            <a:r>
              <a:rPr lang="en-IN" dirty="0"/>
              <a:t>function, to produce the 64-bit </a:t>
            </a:r>
            <a:r>
              <a:rPr lang="en-IN" dirty="0" err="1"/>
              <a:t>ciphertext</a:t>
            </a:r>
            <a:r>
              <a:rPr lang="en-IN" dirty="0"/>
              <a:t>.</a:t>
            </a:r>
          </a:p>
          <a:p>
            <a:r>
              <a:rPr lang="en-IN" dirty="0"/>
              <a:t>The 56-bit key is passed through a </a:t>
            </a:r>
            <a:r>
              <a:rPr lang="en-IN" b="1" dirty="0">
                <a:solidFill>
                  <a:schemeClr val="accent6"/>
                </a:solidFill>
              </a:rPr>
              <a:t>permutation function</a:t>
            </a:r>
            <a:r>
              <a:rPr lang="en-IN" dirty="0"/>
              <a:t>. </a:t>
            </a:r>
          </a:p>
          <a:p>
            <a:r>
              <a:rPr lang="en-IN" dirty="0"/>
              <a:t>For each of the sixteen rounds, a </a:t>
            </a:r>
            <a:r>
              <a:rPr lang="en-IN" dirty="0" err="1"/>
              <a:t>subkey</a:t>
            </a:r>
            <a:r>
              <a:rPr lang="en-IN" dirty="0"/>
              <a:t> (</a:t>
            </a:r>
            <a:r>
              <a:rPr lang="en-IN" i="1" dirty="0">
                <a:latin typeface="Times New Roman" panose="02020603050405020304" pitchFamily="18" charset="0"/>
              </a:rPr>
              <a:t>K</a:t>
            </a:r>
            <a:r>
              <a:rPr lang="en-IN" i="1" baseline="-25000" dirty="0">
                <a:latin typeface="Times New Roman" panose="02020603050405020304" pitchFamily="18" charset="0"/>
              </a:rPr>
              <a:t>i</a:t>
            </a:r>
            <a:r>
              <a:rPr lang="en-IN" dirty="0"/>
              <a:t>) is produced by the combination of a </a:t>
            </a:r>
            <a:r>
              <a:rPr lang="en-IN" b="1" dirty="0">
                <a:solidFill>
                  <a:schemeClr val="accent6"/>
                </a:solidFill>
              </a:rPr>
              <a:t>left circular shift</a:t>
            </a:r>
            <a:r>
              <a:rPr lang="en-IN" dirty="0"/>
              <a:t> and a </a:t>
            </a:r>
            <a:r>
              <a:rPr lang="en-IN" b="1" dirty="0">
                <a:solidFill>
                  <a:schemeClr val="accent6"/>
                </a:solidFill>
              </a:rPr>
              <a:t>permutation</a:t>
            </a:r>
            <a:r>
              <a:rPr lang="en-IN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84391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 </a:t>
            </a:r>
            <a:r>
              <a:rPr lang="en-IN" b="1" dirty="0">
                <a:solidFill>
                  <a:srgbClr val="C00000"/>
                </a:solidFill>
              </a:rPr>
              <a:t>block cipher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is one in which a block of plaintext is treated as a whole and used to produce a ciphertext block of equal length.</a:t>
            </a:r>
          </a:p>
          <a:p>
            <a:r>
              <a:rPr lang="en-IN" dirty="0"/>
              <a:t>Typically, a block size of </a:t>
            </a:r>
            <a:r>
              <a:rPr lang="en-IN" b="1" dirty="0">
                <a:solidFill>
                  <a:srgbClr val="C00000"/>
                </a:solidFill>
              </a:rPr>
              <a:t>64 or 128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bits is used.</a:t>
            </a:r>
          </a:p>
          <a:p>
            <a:r>
              <a:rPr lang="en-IN" dirty="0"/>
              <a:t>Examples are Feistel Cipher, DES, Triple DES and AES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7FABB4-406B-2924-5FB8-67DF96B2D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8" t="4795" r="14325" b="9213"/>
          <a:stretch/>
        </p:blipFill>
        <p:spPr bwMode="auto">
          <a:xfrm>
            <a:off x="8270697" y="1466635"/>
            <a:ext cx="3534309" cy="423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90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DES Encryption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b="1" dirty="0">
                <a:solidFill>
                  <a:schemeClr val="tx2"/>
                </a:solidFill>
              </a:rPr>
              <a:t>Initial permutation: </a:t>
            </a:r>
            <a:r>
              <a:rPr lang="en-IN" dirty="0"/>
              <a:t>First, the 64-bit plaintext passes through an initial permutation (IP) that </a:t>
            </a:r>
            <a:r>
              <a:rPr lang="en-IN" dirty="0">
                <a:solidFill>
                  <a:schemeClr val="accent6"/>
                </a:solidFill>
              </a:rPr>
              <a:t>rearranges the bits </a:t>
            </a:r>
            <a:r>
              <a:rPr lang="en-IN" dirty="0"/>
              <a:t>to produce the permuted input.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>
                <a:solidFill>
                  <a:schemeClr val="tx2"/>
                </a:solidFill>
              </a:rPr>
              <a:t>The F function: </a:t>
            </a:r>
            <a:r>
              <a:rPr lang="en-IN" dirty="0"/>
              <a:t>This phase consisting of sixteen rounds of the same function, which involves both </a:t>
            </a:r>
            <a:r>
              <a:rPr lang="en-IN" dirty="0">
                <a:solidFill>
                  <a:schemeClr val="accent6"/>
                </a:solidFill>
              </a:rPr>
              <a:t>permutation</a:t>
            </a:r>
            <a:r>
              <a:rPr lang="en-IN" dirty="0"/>
              <a:t> and </a:t>
            </a:r>
            <a:r>
              <a:rPr lang="en-IN" dirty="0">
                <a:solidFill>
                  <a:schemeClr val="accent6"/>
                </a:solidFill>
              </a:rPr>
              <a:t>substitution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functions. 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>
                <a:solidFill>
                  <a:schemeClr val="tx2"/>
                </a:solidFill>
              </a:rPr>
              <a:t>Swap:</a:t>
            </a:r>
            <a:r>
              <a:rPr lang="en-IN" dirty="0"/>
              <a:t> L and R swapped again at the end of the cipher, i.e., after round 16  followed by a final permutation.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>
                <a:solidFill>
                  <a:schemeClr val="tx2"/>
                </a:solidFill>
              </a:rPr>
              <a:t>Inverse (Final) permutation: </a:t>
            </a:r>
            <a:r>
              <a:rPr lang="en-US" dirty="0"/>
              <a:t>It is the inverse of the initial permutation.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chemeClr val="tx2"/>
                </a:solidFill>
              </a:rPr>
              <a:t>Subkey generation:</a:t>
            </a:r>
            <a:r>
              <a:rPr lang="en-IN" b="1" dirty="0">
                <a:solidFill>
                  <a:schemeClr val="tx2"/>
                </a:solidFill>
              </a:rPr>
              <a:t> </a:t>
            </a:r>
            <a:r>
              <a:rPr lang="en-IN" dirty="0"/>
              <a:t>For each of the sixteen rounds, a </a:t>
            </a:r>
            <a:r>
              <a:rPr lang="en-IN" dirty="0">
                <a:solidFill>
                  <a:schemeClr val="accent6"/>
                </a:solidFill>
              </a:rPr>
              <a:t>different </a:t>
            </a:r>
            <a:r>
              <a:rPr lang="en-IN" dirty="0" err="1">
                <a:solidFill>
                  <a:schemeClr val="accent6"/>
                </a:solidFill>
              </a:rPr>
              <a:t>subkey</a:t>
            </a:r>
            <a:r>
              <a:rPr lang="en-IN" dirty="0">
                <a:solidFill>
                  <a:schemeClr val="accent6"/>
                </a:solidFill>
              </a:rPr>
              <a:t> (</a:t>
            </a:r>
            <a:r>
              <a:rPr lang="en-IN" i="1" dirty="0">
                <a:solidFill>
                  <a:schemeClr val="accent6"/>
                </a:solidFill>
                <a:latin typeface="Times New Roman" panose="02020603050405020304" pitchFamily="18" charset="0"/>
              </a:rPr>
              <a:t>K</a:t>
            </a:r>
            <a:r>
              <a:rPr lang="en-IN" i="1" baseline="-25000" dirty="0">
                <a:solidFill>
                  <a:schemeClr val="accent6"/>
                </a:solidFill>
                <a:latin typeface="Times New Roman" panose="02020603050405020304" pitchFamily="18" charset="0"/>
              </a:rPr>
              <a:t>i</a:t>
            </a:r>
            <a:r>
              <a:rPr lang="en-IN" dirty="0">
                <a:solidFill>
                  <a:schemeClr val="accent6"/>
                </a:solidFill>
              </a:rPr>
              <a:t>) derived from main key </a:t>
            </a:r>
            <a:r>
              <a:rPr lang="en-IN" dirty="0"/>
              <a:t>by the combination of a </a:t>
            </a:r>
            <a:r>
              <a:rPr lang="en-IN" dirty="0">
                <a:solidFill>
                  <a:schemeClr val="accent6"/>
                </a:solidFill>
              </a:rPr>
              <a:t>left circular shift </a:t>
            </a:r>
            <a:r>
              <a:rPr lang="en-IN" dirty="0"/>
              <a:t>and a </a:t>
            </a:r>
            <a:r>
              <a:rPr lang="en-IN" dirty="0">
                <a:solidFill>
                  <a:schemeClr val="accent6"/>
                </a:solidFill>
              </a:rPr>
              <a:t>permutation</a:t>
            </a:r>
            <a:r>
              <a:rPr lang="en-IN" dirty="0"/>
              <a:t>. </a:t>
            </a:r>
          </a:p>
          <a:p>
            <a:pPr marL="457200" indent="-457200">
              <a:buFont typeface="+mj-lt"/>
              <a:buAutoNum type="arabicPeriod"/>
            </a:pPr>
            <a:endParaRPr lang="en-IN" b="1" dirty="0">
              <a:solidFill>
                <a:schemeClr val="tx2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531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and Inverse Permutation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A27B20-EA0E-1FB5-C87D-2835379F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5837818" cy="5590565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The initial permutation of the DES algorithm </a:t>
            </a:r>
            <a:r>
              <a:rPr lang="en-US" sz="2400" dirty="0">
                <a:solidFill>
                  <a:schemeClr val="accent6"/>
                </a:solidFill>
                <a:latin typeface="+mj-lt"/>
              </a:rPr>
              <a:t>changes the order of the plaintext </a:t>
            </a:r>
            <a:r>
              <a:rPr lang="en-US" sz="2400" dirty="0">
                <a:latin typeface="+mj-lt"/>
              </a:rPr>
              <a:t>prior to the first round of encryption.</a:t>
            </a:r>
          </a:p>
          <a:p>
            <a:r>
              <a:rPr lang="en-US" sz="2400" dirty="0">
                <a:latin typeface="+mj-lt"/>
              </a:rPr>
              <a:t>The final permutation occurs after the sixteen rounds of DES are completed. </a:t>
            </a:r>
            <a:r>
              <a:rPr lang="en-US" sz="2400" dirty="0">
                <a:solidFill>
                  <a:schemeClr val="accent6"/>
                </a:solidFill>
                <a:latin typeface="+mj-lt"/>
              </a:rPr>
              <a:t>It is the inverse of the initial permutation.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79464" y="2996972"/>
            <a:ext cx="5466062" cy="624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16 Rounds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379464" y="863444"/>
            <a:ext cx="5466062" cy="2116109"/>
            <a:chOff x="1547664" y="1331476"/>
            <a:chExt cx="6012668" cy="2116108"/>
          </a:xfrm>
        </p:grpSpPr>
        <p:grpSp>
          <p:nvGrpSpPr>
            <p:cNvPr id="33" name="Group 32"/>
            <p:cNvGrpSpPr/>
            <p:nvPr/>
          </p:nvGrpSpPr>
          <p:grpSpPr>
            <a:xfrm>
              <a:off x="1547664" y="1851720"/>
              <a:ext cx="6012668" cy="1076672"/>
              <a:chOff x="1547664" y="1272208"/>
              <a:chExt cx="6012668" cy="1076672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1547664" y="1362472"/>
                <a:ext cx="6012668" cy="9144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979712" y="1290464"/>
                <a:ext cx="162018" cy="14401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555776" y="1290464"/>
                <a:ext cx="162018" cy="14401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354198" y="1295850"/>
                <a:ext cx="162018" cy="14401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894258" y="1304764"/>
                <a:ext cx="162018" cy="14401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979404" y="2204864"/>
                <a:ext cx="162018" cy="14401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92935" y="2202993"/>
                <a:ext cx="162018" cy="14401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354198" y="2204864"/>
                <a:ext cx="162018" cy="14401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894258" y="2204864"/>
                <a:ext cx="162018" cy="14401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959932" y="2202993"/>
                <a:ext cx="162018" cy="14401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184068" y="2202993"/>
                <a:ext cx="162018" cy="14401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184068" y="1295850"/>
                <a:ext cx="162018" cy="14401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3959932" y="1272208"/>
                <a:ext cx="162018" cy="14401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cxnSp>
          <p:nvCxnSpPr>
            <p:cNvPr id="34" name="Straight Connector 33"/>
            <p:cNvCxnSpPr/>
            <p:nvPr/>
          </p:nvCxnSpPr>
          <p:spPr>
            <a:xfrm>
              <a:off x="2060413" y="1646548"/>
              <a:ext cx="0" cy="237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649046" y="1646548"/>
              <a:ext cx="0" cy="237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040941" y="1632248"/>
              <a:ext cx="0" cy="237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265077" y="1632248"/>
              <a:ext cx="0" cy="237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987528" y="2928392"/>
              <a:ext cx="0" cy="237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435207" y="1637634"/>
              <a:ext cx="0" cy="237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447468" y="2926521"/>
              <a:ext cx="0" cy="237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265077" y="2928392"/>
              <a:ext cx="0" cy="237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040941" y="2918520"/>
              <a:ext cx="0" cy="237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686205" y="2918520"/>
              <a:ext cx="0" cy="237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060413" y="2918520"/>
              <a:ext cx="0" cy="237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976659" y="1646548"/>
              <a:ext cx="0" cy="237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907704" y="1331476"/>
              <a:ext cx="345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1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815916" y="1340768"/>
              <a:ext cx="488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25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98203" y="1331476"/>
              <a:ext cx="345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768244" y="1340768"/>
              <a:ext cx="488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64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228184" y="1340768"/>
              <a:ext cx="488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58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40052" y="1340768"/>
              <a:ext cx="488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921048" y="3068960"/>
              <a:ext cx="345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1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829260" y="3078252"/>
              <a:ext cx="488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25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542122" y="3068960"/>
              <a:ext cx="345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781588" y="3078252"/>
              <a:ext cx="488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64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241528" y="3078252"/>
              <a:ext cx="488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58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053396" y="3078252"/>
              <a:ext cx="4887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40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203848" y="2782505"/>
              <a:ext cx="162018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134014" y="3068960"/>
              <a:ext cx="345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8</a:t>
              </a: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3284857" y="2926521"/>
              <a:ext cx="0" cy="237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Freeform 8"/>
          <p:cNvSpPr/>
          <p:nvPr/>
        </p:nvSpPr>
        <p:spPr>
          <a:xfrm>
            <a:off x="6837698" y="1565049"/>
            <a:ext cx="2909455" cy="719847"/>
          </a:xfrm>
          <a:custGeom>
            <a:avLst/>
            <a:gdLst>
              <a:gd name="connsiteX0" fmla="*/ 0 w 3200400"/>
              <a:gd name="connsiteY0" fmla="*/ 0 h 719847"/>
              <a:gd name="connsiteX1" fmla="*/ 0 w 3200400"/>
              <a:gd name="connsiteY1" fmla="*/ 204281 h 719847"/>
              <a:gd name="connsiteX2" fmla="*/ 3190672 w 3200400"/>
              <a:gd name="connsiteY2" fmla="*/ 564204 h 719847"/>
              <a:gd name="connsiteX3" fmla="*/ 3200400 w 3200400"/>
              <a:gd name="connsiteY3" fmla="*/ 719847 h 719847"/>
              <a:gd name="connsiteX4" fmla="*/ 3200400 w 3200400"/>
              <a:gd name="connsiteY4" fmla="*/ 719847 h 719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0400" h="719847">
                <a:moveTo>
                  <a:pt x="0" y="0"/>
                </a:moveTo>
                <a:lnTo>
                  <a:pt x="0" y="204281"/>
                </a:lnTo>
                <a:lnTo>
                  <a:pt x="3190672" y="564204"/>
                </a:lnTo>
                <a:lnTo>
                  <a:pt x="3200400" y="719847"/>
                </a:lnTo>
                <a:lnTo>
                  <a:pt x="3200400" y="719847"/>
                </a:lnTo>
              </a:path>
            </a:pathLst>
          </a:custGeom>
          <a:ln w="19050"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Freeform 9"/>
          <p:cNvSpPr/>
          <p:nvPr/>
        </p:nvSpPr>
        <p:spPr>
          <a:xfrm>
            <a:off x="7360195" y="1535866"/>
            <a:ext cx="601346" cy="749029"/>
          </a:xfrm>
          <a:custGeom>
            <a:avLst/>
            <a:gdLst>
              <a:gd name="connsiteX0" fmla="*/ 0 w 661481"/>
              <a:gd name="connsiteY0" fmla="*/ 0 h 758757"/>
              <a:gd name="connsiteX1" fmla="*/ 9728 w 661481"/>
              <a:gd name="connsiteY1" fmla="*/ 272374 h 758757"/>
              <a:gd name="connsiteX2" fmla="*/ 661481 w 661481"/>
              <a:gd name="connsiteY2" fmla="*/ 642025 h 758757"/>
              <a:gd name="connsiteX3" fmla="*/ 661481 w 661481"/>
              <a:gd name="connsiteY3" fmla="*/ 758757 h 758757"/>
              <a:gd name="connsiteX4" fmla="*/ 661481 w 661481"/>
              <a:gd name="connsiteY4" fmla="*/ 758757 h 75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81" h="758757">
                <a:moveTo>
                  <a:pt x="0" y="0"/>
                </a:moveTo>
                <a:lnTo>
                  <a:pt x="9728" y="272374"/>
                </a:lnTo>
                <a:lnTo>
                  <a:pt x="661481" y="642025"/>
                </a:lnTo>
                <a:lnTo>
                  <a:pt x="661481" y="758757"/>
                </a:lnTo>
                <a:lnTo>
                  <a:pt x="661481" y="758757"/>
                </a:lnTo>
              </a:path>
            </a:pathLst>
          </a:cu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Freeform 10"/>
          <p:cNvSpPr/>
          <p:nvPr/>
        </p:nvSpPr>
        <p:spPr>
          <a:xfrm>
            <a:off x="8642478" y="1574777"/>
            <a:ext cx="2679528" cy="700391"/>
          </a:xfrm>
          <a:custGeom>
            <a:avLst/>
            <a:gdLst>
              <a:gd name="connsiteX0" fmla="*/ 2947481 w 2947481"/>
              <a:gd name="connsiteY0" fmla="*/ 0 h 700391"/>
              <a:gd name="connsiteX1" fmla="*/ 2947481 w 2947481"/>
              <a:gd name="connsiteY1" fmla="*/ 165370 h 700391"/>
              <a:gd name="connsiteX2" fmla="*/ 0 w 2947481"/>
              <a:gd name="connsiteY2" fmla="*/ 583659 h 700391"/>
              <a:gd name="connsiteX3" fmla="*/ 9727 w 2947481"/>
              <a:gd name="connsiteY3" fmla="*/ 700391 h 700391"/>
              <a:gd name="connsiteX4" fmla="*/ 9727 w 2947481"/>
              <a:gd name="connsiteY4" fmla="*/ 700391 h 70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7481" h="700391">
                <a:moveTo>
                  <a:pt x="2947481" y="0"/>
                </a:moveTo>
                <a:lnTo>
                  <a:pt x="2947481" y="165370"/>
                </a:lnTo>
                <a:lnTo>
                  <a:pt x="0" y="583659"/>
                </a:lnTo>
                <a:lnTo>
                  <a:pt x="9727" y="700391"/>
                </a:lnTo>
                <a:lnTo>
                  <a:pt x="9727" y="700391"/>
                </a:lnTo>
              </a:path>
            </a:pathLst>
          </a:cu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Freeform 11"/>
          <p:cNvSpPr/>
          <p:nvPr/>
        </p:nvSpPr>
        <p:spPr>
          <a:xfrm>
            <a:off x="6856126" y="1555320"/>
            <a:ext cx="3961811" cy="749030"/>
          </a:xfrm>
          <a:custGeom>
            <a:avLst/>
            <a:gdLst>
              <a:gd name="connsiteX0" fmla="*/ 4357992 w 4357992"/>
              <a:gd name="connsiteY0" fmla="*/ 0 h 749030"/>
              <a:gd name="connsiteX1" fmla="*/ 4357992 w 4357992"/>
              <a:gd name="connsiteY1" fmla="*/ 204281 h 749030"/>
              <a:gd name="connsiteX2" fmla="*/ 0 w 4357992"/>
              <a:gd name="connsiteY2" fmla="*/ 564204 h 749030"/>
              <a:gd name="connsiteX3" fmla="*/ 9728 w 4357992"/>
              <a:gd name="connsiteY3" fmla="*/ 749030 h 749030"/>
              <a:gd name="connsiteX4" fmla="*/ 9728 w 4357992"/>
              <a:gd name="connsiteY4" fmla="*/ 749030 h 74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992" h="749030">
                <a:moveTo>
                  <a:pt x="4357992" y="0"/>
                </a:moveTo>
                <a:lnTo>
                  <a:pt x="4357992" y="204281"/>
                </a:lnTo>
                <a:lnTo>
                  <a:pt x="0" y="564204"/>
                </a:lnTo>
                <a:lnTo>
                  <a:pt x="9728" y="749030"/>
                </a:lnTo>
                <a:lnTo>
                  <a:pt x="9728" y="749030"/>
                </a:lnTo>
              </a:path>
            </a:pathLst>
          </a:cu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7767816" y="1261164"/>
            <a:ext cx="2739051" cy="1362792"/>
            <a:chOff x="5030793" y="1297148"/>
            <a:chExt cx="2739051" cy="1362792"/>
          </a:xfrm>
        </p:grpSpPr>
        <p:grpSp>
          <p:nvGrpSpPr>
            <p:cNvPr id="13" name="Group 12"/>
            <p:cNvGrpSpPr/>
            <p:nvPr/>
          </p:nvGrpSpPr>
          <p:grpSpPr>
            <a:xfrm rot="16200000">
              <a:off x="5167514" y="1160427"/>
              <a:ext cx="54604" cy="328046"/>
              <a:chOff x="4080644" y="2645440"/>
              <a:chExt cx="46161" cy="282592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4080644" y="264544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081086" y="276609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080644" y="288231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 rot="16200000">
              <a:off x="6512195" y="1169340"/>
              <a:ext cx="54604" cy="328046"/>
              <a:chOff x="4080644" y="2645440"/>
              <a:chExt cx="46161" cy="28259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4080644" y="264544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081086" y="276609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080644" y="288231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rot="16200000">
              <a:off x="7575949" y="1160950"/>
              <a:ext cx="54604" cy="328046"/>
              <a:chOff x="4080644" y="2645440"/>
              <a:chExt cx="46161" cy="282592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4080644" y="264544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081086" y="276609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080644" y="288231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 rot="16200000">
              <a:off x="6485053" y="2454879"/>
              <a:ext cx="54604" cy="328046"/>
              <a:chOff x="4080644" y="2645440"/>
              <a:chExt cx="46161" cy="28259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4080644" y="264544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081086" y="276609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080644" y="288231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rot="16200000">
              <a:off x="7578519" y="2468615"/>
              <a:ext cx="54604" cy="328046"/>
              <a:chOff x="4080644" y="2645440"/>
              <a:chExt cx="46161" cy="282592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4080644" y="264544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4081086" y="276609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080644" y="288231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74" name="Group 73"/>
          <p:cNvGrpSpPr/>
          <p:nvPr/>
        </p:nvGrpSpPr>
        <p:grpSpPr>
          <a:xfrm>
            <a:off x="6379464" y="3653172"/>
            <a:ext cx="5466062" cy="2116109"/>
            <a:chOff x="1547664" y="1331476"/>
            <a:chExt cx="6012668" cy="2116108"/>
          </a:xfrm>
        </p:grpSpPr>
        <p:grpSp>
          <p:nvGrpSpPr>
            <p:cNvPr id="75" name="Group 74"/>
            <p:cNvGrpSpPr/>
            <p:nvPr/>
          </p:nvGrpSpPr>
          <p:grpSpPr>
            <a:xfrm>
              <a:off x="1547664" y="1331476"/>
              <a:ext cx="6012668" cy="2116108"/>
              <a:chOff x="1547664" y="1331476"/>
              <a:chExt cx="6012668" cy="2116108"/>
            </a:xfrm>
          </p:grpSpPr>
          <p:grpSp>
            <p:nvGrpSpPr>
              <p:cNvPr id="96" name="Group 95"/>
              <p:cNvGrpSpPr/>
              <p:nvPr/>
            </p:nvGrpSpPr>
            <p:grpSpPr>
              <a:xfrm>
                <a:off x="1547664" y="1851720"/>
                <a:ext cx="6012668" cy="1076672"/>
                <a:chOff x="1547664" y="1272208"/>
                <a:chExt cx="6012668" cy="1076672"/>
              </a:xfrm>
            </p:grpSpPr>
            <p:sp>
              <p:nvSpPr>
                <p:cNvPr id="124" name="Rectangle 123"/>
                <p:cNvSpPr/>
                <p:nvPr/>
              </p:nvSpPr>
              <p:spPr>
                <a:xfrm>
                  <a:off x="1547664" y="1362472"/>
                  <a:ext cx="6012668" cy="91440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1979712" y="1290464"/>
                  <a:ext cx="162018" cy="1440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26" name="Rectangle 125"/>
                <p:cNvSpPr/>
                <p:nvPr/>
              </p:nvSpPr>
              <p:spPr>
                <a:xfrm>
                  <a:off x="2555776" y="1290464"/>
                  <a:ext cx="162018" cy="1440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6354198" y="1295850"/>
                  <a:ext cx="162018" cy="1440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6894258" y="1304764"/>
                  <a:ext cx="162018" cy="1440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1979404" y="2204864"/>
                  <a:ext cx="162018" cy="1440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0" name="Rectangle 129"/>
                <p:cNvSpPr/>
                <p:nvPr/>
              </p:nvSpPr>
              <p:spPr>
                <a:xfrm>
                  <a:off x="2592935" y="2202993"/>
                  <a:ext cx="162018" cy="1440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1" name="Rectangle 130"/>
                <p:cNvSpPr/>
                <p:nvPr/>
              </p:nvSpPr>
              <p:spPr>
                <a:xfrm>
                  <a:off x="6354198" y="2204864"/>
                  <a:ext cx="162018" cy="1440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2" name="Rectangle 131"/>
                <p:cNvSpPr/>
                <p:nvPr/>
              </p:nvSpPr>
              <p:spPr>
                <a:xfrm>
                  <a:off x="6894258" y="2204864"/>
                  <a:ext cx="162018" cy="1440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3" name="Rectangle 132"/>
                <p:cNvSpPr/>
                <p:nvPr/>
              </p:nvSpPr>
              <p:spPr>
                <a:xfrm>
                  <a:off x="3959932" y="2202993"/>
                  <a:ext cx="162018" cy="1440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5184068" y="2202993"/>
                  <a:ext cx="162018" cy="1440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5" name="Rectangle 134"/>
                <p:cNvSpPr/>
                <p:nvPr/>
              </p:nvSpPr>
              <p:spPr>
                <a:xfrm>
                  <a:off x="5184068" y="1295850"/>
                  <a:ext cx="162018" cy="1440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6" name="Rectangle 135"/>
                <p:cNvSpPr/>
                <p:nvPr/>
              </p:nvSpPr>
              <p:spPr>
                <a:xfrm>
                  <a:off x="3959932" y="1272208"/>
                  <a:ext cx="162018" cy="144016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cxnSp>
            <p:nvCxnSpPr>
              <p:cNvPr id="97" name="Straight Connector 96"/>
              <p:cNvCxnSpPr/>
              <p:nvPr/>
            </p:nvCxnSpPr>
            <p:spPr>
              <a:xfrm>
                <a:off x="2060413" y="1646548"/>
                <a:ext cx="0" cy="237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2649046" y="1646548"/>
                <a:ext cx="0" cy="237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4040941" y="1632248"/>
                <a:ext cx="0" cy="237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5265077" y="1632248"/>
                <a:ext cx="0" cy="237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6987528" y="2928392"/>
                <a:ext cx="0" cy="237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6435207" y="1637634"/>
                <a:ext cx="0" cy="237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6447468" y="2926521"/>
                <a:ext cx="0" cy="237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5265077" y="2928392"/>
                <a:ext cx="0" cy="237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040941" y="2918520"/>
                <a:ext cx="0" cy="237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2686205" y="2918520"/>
                <a:ext cx="0" cy="237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2060413" y="2918520"/>
                <a:ext cx="0" cy="237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6976659" y="1646548"/>
                <a:ext cx="0" cy="237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9" name="TextBox 108"/>
              <p:cNvSpPr txBox="1"/>
              <p:nvPr/>
            </p:nvSpPr>
            <p:spPr>
              <a:xfrm>
                <a:off x="1907704" y="1331476"/>
                <a:ext cx="3459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1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3815916" y="1340768"/>
                <a:ext cx="488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25</a:t>
                </a: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2498203" y="1331476"/>
                <a:ext cx="3459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2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6768244" y="1340768"/>
                <a:ext cx="488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64</a:t>
                </a: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6228184" y="1340768"/>
                <a:ext cx="488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58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040052" y="1340768"/>
                <a:ext cx="488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40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1921048" y="3068960"/>
                <a:ext cx="3459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1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829260" y="3078252"/>
                <a:ext cx="488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25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2542122" y="3068960"/>
                <a:ext cx="3459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2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6781588" y="3078252"/>
                <a:ext cx="488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64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6241528" y="3078252"/>
                <a:ext cx="488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58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5053396" y="3078252"/>
                <a:ext cx="4887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40</a:t>
                </a: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3203848" y="2782505"/>
                <a:ext cx="162018" cy="14401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3134014" y="3068960"/>
                <a:ext cx="3459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dirty="0"/>
                  <a:t>8</a:t>
                </a:r>
              </a:p>
            </p:txBody>
          </p:sp>
          <p:cxnSp>
            <p:nvCxnSpPr>
              <p:cNvPr id="123" name="Straight Connector 122"/>
              <p:cNvCxnSpPr/>
              <p:nvPr/>
            </p:nvCxnSpPr>
            <p:spPr>
              <a:xfrm>
                <a:off x="3284857" y="2926521"/>
                <a:ext cx="0" cy="237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/>
            <p:cNvGrpSpPr/>
            <p:nvPr/>
          </p:nvGrpSpPr>
          <p:grpSpPr>
            <a:xfrm rot="16200000">
              <a:off x="3227973" y="1576073"/>
              <a:ext cx="54604" cy="360851"/>
              <a:chOff x="4080644" y="2645440"/>
              <a:chExt cx="46161" cy="282592"/>
            </a:xfrm>
          </p:grpSpPr>
          <p:sp>
            <p:nvSpPr>
              <p:cNvPr id="93" name="Oval 92"/>
              <p:cNvSpPr/>
              <p:nvPr/>
            </p:nvSpPr>
            <p:spPr>
              <a:xfrm>
                <a:off x="4080644" y="264544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4081086" y="276609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4080644" y="288231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 rot="16200000">
              <a:off x="4707122" y="1584986"/>
              <a:ext cx="54604" cy="360851"/>
              <a:chOff x="4080644" y="2645440"/>
              <a:chExt cx="46161" cy="282592"/>
            </a:xfrm>
          </p:grpSpPr>
          <p:sp>
            <p:nvSpPr>
              <p:cNvPr id="90" name="Oval 89"/>
              <p:cNvSpPr/>
              <p:nvPr/>
            </p:nvSpPr>
            <p:spPr>
              <a:xfrm>
                <a:off x="4080644" y="264544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081086" y="276609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4080644" y="288231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 rot="16200000">
              <a:off x="5877252" y="1576596"/>
              <a:ext cx="54604" cy="360851"/>
              <a:chOff x="4080644" y="2645440"/>
              <a:chExt cx="46161" cy="282592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080644" y="264544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4081086" y="276609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4080644" y="288231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 rot="16200000">
              <a:off x="4677266" y="2870525"/>
              <a:ext cx="54604" cy="360851"/>
              <a:chOff x="4080644" y="2645440"/>
              <a:chExt cx="46161" cy="282592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4080644" y="264544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4081086" y="276609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4080644" y="288231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 rot="16200000">
              <a:off x="5880079" y="2884261"/>
              <a:ext cx="54604" cy="360851"/>
              <a:chOff x="4080644" y="2645440"/>
              <a:chExt cx="46161" cy="282592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4080644" y="264544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4081086" y="276609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4080644" y="288231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137" name="Freeform 136"/>
          <p:cNvSpPr/>
          <p:nvPr/>
        </p:nvSpPr>
        <p:spPr>
          <a:xfrm>
            <a:off x="6840970" y="4323887"/>
            <a:ext cx="3966960" cy="729205"/>
          </a:xfrm>
          <a:custGeom>
            <a:avLst/>
            <a:gdLst>
              <a:gd name="connsiteX0" fmla="*/ 0 w 4363656"/>
              <a:gd name="connsiteY0" fmla="*/ 0 h 729205"/>
              <a:gd name="connsiteX1" fmla="*/ 11575 w 4363656"/>
              <a:gd name="connsiteY1" fmla="*/ 185195 h 729205"/>
              <a:gd name="connsiteX2" fmla="*/ 4352081 w 4363656"/>
              <a:gd name="connsiteY2" fmla="*/ 544010 h 729205"/>
              <a:gd name="connsiteX3" fmla="*/ 4363656 w 4363656"/>
              <a:gd name="connsiteY3" fmla="*/ 729205 h 729205"/>
              <a:gd name="connsiteX4" fmla="*/ 4363656 w 4363656"/>
              <a:gd name="connsiteY4" fmla="*/ 729205 h 72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3656" h="729205">
                <a:moveTo>
                  <a:pt x="0" y="0"/>
                </a:moveTo>
                <a:lnTo>
                  <a:pt x="11575" y="185195"/>
                </a:lnTo>
                <a:lnTo>
                  <a:pt x="4352081" y="544010"/>
                </a:lnTo>
                <a:lnTo>
                  <a:pt x="4363656" y="729205"/>
                </a:lnTo>
                <a:lnTo>
                  <a:pt x="4363656" y="729205"/>
                </a:lnTo>
              </a:path>
            </a:pathLst>
          </a:cu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Freeform 137"/>
          <p:cNvSpPr/>
          <p:nvPr/>
        </p:nvSpPr>
        <p:spPr>
          <a:xfrm>
            <a:off x="8641171" y="4312312"/>
            <a:ext cx="2693745" cy="763929"/>
          </a:xfrm>
          <a:custGeom>
            <a:avLst/>
            <a:gdLst>
              <a:gd name="connsiteX0" fmla="*/ 0 w 2963119"/>
              <a:gd name="connsiteY0" fmla="*/ 0 h 763929"/>
              <a:gd name="connsiteX1" fmla="*/ 11575 w 2963119"/>
              <a:gd name="connsiteY1" fmla="*/ 219919 h 763929"/>
              <a:gd name="connsiteX2" fmla="*/ 2951544 w 2963119"/>
              <a:gd name="connsiteY2" fmla="*/ 590309 h 763929"/>
              <a:gd name="connsiteX3" fmla="*/ 2963119 w 2963119"/>
              <a:gd name="connsiteY3" fmla="*/ 763929 h 763929"/>
              <a:gd name="connsiteX4" fmla="*/ 2963119 w 2963119"/>
              <a:gd name="connsiteY4" fmla="*/ 740780 h 76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3119" h="763929">
                <a:moveTo>
                  <a:pt x="0" y="0"/>
                </a:moveTo>
                <a:lnTo>
                  <a:pt x="11575" y="219919"/>
                </a:lnTo>
                <a:lnTo>
                  <a:pt x="2951544" y="590309"/>
                </a:lnTo>
                <a:lnTo>
                  <a:pt x="2963119" y="763929"/>
                </a:lnTo>
                <a:lnTo>
                  <a:pt x="2963119" y="740780"/>
                </a:lnTo>
              </a:path>
            </a:pathLst>
          </a:cu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9" name="Freeform 138"/>
          <p:cNvSpPr/>
          <p:nvPr/>
        </p:nvSpPr>
        <p:spPr>
          <a:xfrm>
            <a:off x="6840970" y="4323887"/>
            <a:ext cx="2925238" cy="752355"/>
          </a:xfrm>
          <a:custGeom>
            <a:avLst/>
            <a:gdLst>
              <a:gd name="connsiteX0" fmla="*/ 3206187 w 3217762"/>
              <a:gd name="connsiteY0" fmla="*/ 0 h 752354"/>
              <a:gd name="connsiteX1" fmla="*/ 3217762 w 3217762"/>
              <a:gd name="connsiteY1" fmla="*/ 196770 h 752354"/>
              <a:gd name="connsiteX2" fmla="*/ 0 w 3217762"/>
              <a:gd name="connsiteY2" fmla="*/ 613458 h 752354"/>
              <a:gd name="connsiteX3" fmla="*/ 0 w 3217762"/>
              <a:gd name="connsiteY3" fmla="*/ 752354 h 752354"/>
              <a:gd name="connsiteX4" fmla="*/ 0 w 3217762"/>
              <a:gd name="connsiteY4" fmla="*/ 752354 h 752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7762" h="752354">
                <a:moveTo>
                  <a:pt x="3206187" y="0"/>
                </a:moveTo>
                <a:lnTo>
                  <a:pt x="3217762" y="196770"/>
                </a:lnTo>
                <a:lnTo>
                  <a:pt x="0" y="613458"/>
                </a:lnTo>
                <a:lnTo>
                  <a:pt x="0" y="752354"/>
                </a:lnTo>
                <a:lnTo>
                  <a:pt x="0" y="752354"/>
                </a:lnTo>
              </a:path>
            </a:pathLst>
          </a:cu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6C7A337-08CE-7B92-E55C-6A6634B32F46}"/>
              </a:ext>
            </a:extLst>
          </p:cNvPr>
          <p:cNvCxnSpPr/>
          <p:nvPr/>
        </p:nvCxnSpPr>
        <p:spPr>
          <a:xfrm>
            <a:off x="6096000" y="1164216"/>
            <a:ext cx="0" cy="475369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7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6" grpId="0" animBg="1"/>
      <p:bldP spid="9" grpId="0" animBg="1"/>
      <p:bldP spid="10" grpId="0" animBg="1"/>
      <p:bldP spid="11" grpId="0" animBg="1"/>
      <p:bldP spid="12" grpId="0" animBg="1"/>
      <p:bldP spid="137" grpId="0" animBg="1"/>
      <p:bldP spid="138" grpId="0" animBg="1"/>
      <p:bldP spid="13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and Final Permutation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F9CBF-2A3D-7C8A-98BF-AFFE2B20F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781772"/>
              </p:ext>
            </p:extLst>
          </p:nvPr>
        </p:nvGraphicFramePr>
        <p:xfrm>
          <a:off x="1883528" y="1412777"/>
          <a:ext cx="3924440" cy="344288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90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0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0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05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05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05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05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2543">
                <a:tc gridSpan="8">
                  <a:txBody>
                    <a:bodyPr/>
                    <a:lstStyle/>
                    <a:p>
                      <a:pPr algn="ctr"/>
                      <a:r>
                        <a:rPr lang="en-IN" dirty="0"/>
                        <a:t>IP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54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54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54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54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54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254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54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543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80948"/>
              </p:ext>
            </p:extLst>
          </p:nvPr>
        </p:nvGraphicFramePr>
        <p:xfrm>
          <a:off x="6179836" y="1412776"/>
          <a:ext cx="4200640" cy="342037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25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5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5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0042">
                <a:tc gridSpan="8">
                  <a:txBody>
                    <a:bodyPr/>
                    <a:lstStyle/>
                    <a:p>
                      <a:pPr algn="ctr"/>
                      <a:r>
                        <a:rPr lang="en-IN" dirty="0"/>
                        <a:t>IP</a:t>
                      </a:r>
                      <a:r>
                        <a:rPr lang="en-IN" baseline="30000" dirty="0"/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04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04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04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04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04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04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04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042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757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5408010" y="3598974"/>
            <a:ext cx="4967854" cy="49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195901" y="3995660"/>
            <a:ext cx="424219" cy="356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S1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01382" y="4135158"/>
            <a:ext cx="424219" cy="356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S2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07190" y="4135157"/>
            <a:ext cx="424219" cy="356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S3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337882" y="4123956"/>
            <a:ext cx="424219" cy="356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S4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074352" y="4121039"/>
            <a:ext cx="424219" cy="356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S5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754713" y="4123956"/>
            <a:ext cx="424219" cy="356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S6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498451" y="4135156"/>
            <a:ext cx="424219" cy="356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S7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162010" y="4126736"/>
            <a:ext cx="424219" cy="356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S8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423046" y="4959156"/>
            <a:ext cx="4967854" cy="49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5309752" y="3598974"/>
            <a:ext cx="392879" cy="503602"/>
            <a:chOff x="3783077" y="4153711"/>
            <a:chExt cx="392879" cy="503602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3892311" y="4153711"/>
              <a:ext cx="8123" cy="503602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783077" y="4299015"/>
              <a:ext cx="212110" cy="84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876569" y="4242574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6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330374" y="4458893"/>
            <a:ext cx="362646" cy="503602"/>
            <a:chOff x="3803700" y="5013630"/>
            <a:chExt cx="362646" cy="503602"/>
          </a:xfrm>
        </p:grpSpPr>
        <p:grpSp>
          <p:nvGrpSpPr>
            <p:cNvPr id="25" name="Group 24"/>
            <p:cNvGrpSpPr/>
            <p:nvPr/>
          </p:nvGrpSpPr>
          <p:grpSpPr>
            <a:xfrm>
              <a:off x="3803700" y="5013630"/>
              <a:ext cx="212110" cy="503602"/>
              <a:chOff x="3803700" y="4990192"/>
              <a:chExt cx="212110" cy="503602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>
                <a:off x="3901632" y="4990192"/>
                <a:ext cx="8123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V="1">
                <a:off x="3803700" y="5167051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/>
            <p:cNvSpPr txBox="1"/>
            <p:nvPr/>
          </p:nvSpPr>
          <p:spPr>
            <a:xfrm>
              <a:off x="3866959" y="5117225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4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014852" y="3617673"/>
            <a:ext cx="371855" cy="503602"/>
            <a:chOff x="4488177" y="4172410"/>
            <a:chExt cx="371855" cy="503602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4586817" y="4172410"/>
              <a:ext cx="8123" cy="503602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488177" y="4293096"/>
              <a:ext cx="212110" cy="84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560645" y="4257092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6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0279053" y="3609627"/>
            <a:ext cx="360337" cy="524777"/>
            <a:chOff x="8752378" y="4164363"/>
            <a:chExt cx="360337" cy="524777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8849190" y="4164363"/>
              <a:ext cx="0" cy="524777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8752378" y="4293096"/>
              <a:ext cx="212110" cy="84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8813328" y="4258785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6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708637" y="3617673"/>
            <a:ext cx="366682" cy="503602"/>
            <a:chOff x="5181963" y="4172410"/>
            <a:chExt cx="366682" cy="503602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5292625" y="4172410"/>
              <a:ext cx="8123" cy="503602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5181963" y="4293096"/>
              <a:ext cx="212110" cy="84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249258" y="4257092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6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470741" y="3611566"/>
            <a:ext cx="367481" cy="503602"/>
            <a:chOff x="5944066" y="4166303"/>
            <a:chExt cx="367481" cy="503602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6035801" y="4166303"/>
              <a:ext cx="8123" cy="503602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5944066" y="4293096"/>
              <a:ext cx="212110" cy="84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012160" y="4257092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6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162228" y="3611566"/>
            <a:ext cx="384689" cy="503602"/>
            <a:chOff x="6635553" y="4166303"/>
            <a:chExt cx="384689" cy="503602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6737547" y="4166303"/>
              <a:ext cx="8123" cy="503602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6635553" y="4293096"/>
              <a:ext cx="212110" cy="84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6720855" y="4257092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6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869208" y="3598974"/>
            <a:ext cx="359033" cy="503602"/>
            <a:chOff x="7342533" y="4153711"/>
            <a:chExt cx="359033" cy="503602"/>
          </a:xfrm>
        </p:grpSpPr>
        <p:cxnSp>
          <p:nvCxnSpPr>
            <p:cNvPr id="50" name="Straight Arrow Connector 49"/>
            <p:cNvCxnSpPr/>
            <p:nvPr/>
          </p:nvCxnSpPr>
          <p:spPr>
            <a:xfrm>
              <a:off x="7439293" y="4153711"/>
              <a:ext cx="8123" cy="503602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7342533" y="4293096"/>
              <a:ext cx="212110" cy="84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402179" y="4257092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6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9607150" y="3610381"/>
            <a:ext cx="379956" cy="524777"/>
            <a:chOff x="8080476" y="4165117"/>
            <a:chExt cx="379956" cy="524777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8183886" y="4165117"/>
              <a:ext cx="0" cy="524777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8080476" y="4293096"/>
              <a:ext cx="212110" cy="84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8161045" y="4257092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6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011498" y="4496134"/>
            <a:ext cx="351673" cy="503602"/>
            <a:chOff x="4484823" y="5050871"/>
            <a:chExt cx="351673" cy="503602"/>
          </a:xfrm>
        </p:grpSpPr>
        <p:grpSp>
          <p:nvGrpSpPr>
            <p:cNvPr id="58" name="Group 57"/>
            <p:cNvGrpSpPr/>
            <p:nvPr/>
          </p:nvGrpSpPr>
          <p:grpSpPr>
            <a:xfrm>
              <a:off x="4484823" y="5050871"/>
              <a:ext cx="212110" cy="503602"/>
              <a:chOff x="3803700" y="4990192"/>
              <a:chExt cx="212110" cy="503602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>
                <a:off x="3901632" y="4990192"/>
                <a:ext cx="8123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3803700" y="5132517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/>
            <p:cNvSpPr txBox="1"/>
            <p:nvPr/>
          </p:nvSpPr>
          <p:spPr>
            <a:xfrm>
              <a:off x="4537109" y="5117225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4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717305" y="4504302"/>
            <a:ext cx="351310" cy="503602"/>
            <a:chOff x="5190631" y="5059039"/>
            <a:chExt cx="351310" cy="503602"/>
          </a:xfrm>
        </p:grpSpPr>
        <p:grpSp>
          <p:nvGrpSpPr>
            <p:cNvPr id="63" name="Group 62"/>
            <p:cNvGrpSpPr/>
            <p:nvPr/>
          </p:nvGrpSpPr>
          <p:grpSpPr>
            <a:xfrm>
              <a:off x="5190631" y="5059039"/>
              <a:ext cx="212110" cy="503602"/>
              <a:chOff x="3803700" y="4990192"/>
              <a:chExt cx="212110" cy="503602"/>
            </a:xfrm>
          </p:grpSpPr>
          <p:cxnSp>
            <p:nvCxnSpPr>
              <p:cNvPr id="65" name="Straight Arrow Connector 64"/>
              <p:cNvCxnSpPr/>
              <p:nvPr/>
            </p:nvCxnSpPr>
            <p:spPr>
              <a:xfrm>
                <a:off x="3901632" y="4990192"/>
                <a:ext cx="8123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3803700" y="5124349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/>
            <p:cNvSpPr txBox="1"/>
            <p:nvPr/>
          </p:nvSpPr>
          <p:spPr>
            <a:xfrm>
              <a:off x="5242554" y="5133986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4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7482510" y="4473036"/>
            <a:ext cx="345067" cy="503602"/>
            <a:chOff x="5955835" y="5027773"/>
            <a:chExt cx="345067" cy="503602"/>
          </a:xfrm>
        </p:grpSpPr>
        <p:grpSp>
          <p:nvGrpSpPr>
            <p:cNvPr id="68" name="Group 67"/>
            <p:cNvGrpSpPr/>
            <p:nvPr/>
          </p:nvGrpSpPr>
          <p:grpSpPr>
            <a:xfrm>
              <a:off x="5955835" y="5027773"/>
              <a:ext cx="212110" cy="503602"/>
              <a:chOff x="3803700" y="4990192"/>
              <a:chExt cx="212110" cy="503602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>
                <a:off x="3901632" y="4990192"/>
                <a:ext cx="8123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3803700" y="5155615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/>
            <p:cNvSpPr txBox="1"/>
            <p:nvPr/>
          </p:nvSpPr>
          <p:spPr>
            <a:xfrm>
              <a:off x="6001515" y="5120759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4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195462" y="4462059"/>
            <a:ext cx="349499" cy="503602"/>
            <a:chOff x="6668787" y="5016796"/>
            <a:chExt cx="349499" cy="503602"/>
          </a:xfrm>
        </p:grpSpPr>
        <p:grpSp>
          <p:nvGrpSpPr>
            <p:cNvPr id="73" name="Group 72"/>
            <p:cNvGrpSpPr/>
            <p:nvPr/>
          </p:nvGrpSpPr>
          <p:grpSpPr>
            <a:xfrm>
              <a:off x="6668787" y="5016796"/>
              <a:ext cx="212110" cy="503602"/>
              <a:chOff x="3803700" y="4990192"/>
              <a:chExt cx="212110" cy="503602"/>
            </a:xfrm>
          </p:grpSpPr>
          <p:cxnSp>
            <p:nvCxnSpPr>
              <p:cNvPr id="75" name="Straight Arrow Connector 74"/>
              <p:cNvCxnSpPr/>
              <p:nvPr/>
            </p:nvCxnSpPr>
            <p:spPr>
              <a:xfrm>
                <a:off x="3901632" y="4990192"/>
                <a:ext cx="8123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3803700" y="5167051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/>
            <p:cNvSpPr txBox="1"/>
            <p:nvPr/>
          </p:nvSpPr>
          <p:spPr>
            <a:xfrm>
              <a:off x="6718899" y="5110784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4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9614476" y="4494443"/>
            <a:ext cx="349990" cy="503602"/>
            <a:chOff x="8087802" y="5049180"/>
            <a:chExt cx="349990" cy="503602"/>
          </a:xfrm>
        </p:grpSpPr>
        <p:grpSp>
          <p:nvGrpSpPr>
            <p:cNvPr id="78" name="Group 77"/>
            <p:cNvGrpSpPr/>
            <p:nvPr/>
          </p:nvGrpSpPr>
          <p:grpSpPr>
            <a:xfrm>
              <a:off x="8087802" y="5049180"/>
              <a:ext cx="212110" cy="503602"/>
              <a:chOff x="3803700" y="4990192"/>
              <a:chExt cx="212110" cy="503602"/>
            </a:xfrm>
          </p:grpSpPr>
          <p:cxnSp>
            <p:nvCxnSpPr>
              <p:cNvPr id="80" name="Straight Arrow Connector 79"/>
              <p:cNvCxnSpPr/>
              <p:nvPr/>
            </p:nvCxnSpPr>
            <p:spPr>
              <a:xfrm>
                <a:off x="3901632" y="4990192"/>
                <a:ext cx="8123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flipV="1">
                <a:off x="3803700" y="5134208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/>
            <p:cNvSpPr txBox="1"/>
            <p:nvPr/>
          </p:nvSpPr>
          <p:spPr>
            <a:xfrm>
              <a:off x="8138405" y="5117505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4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8869207" y="4494443"/>
            <a:ext cx="349736" cy="503602"/>
            <a:chOff x="7342533" y="5049180"/>
            <a:chExt cx="349736" cy="503602"/>
          </a:xfrm>
        </p:grpSpPr>
        <p:grpSp>
          <p:nvGrpSpPr>
            <p:cNvPr id="83" name="Group 82"/>
            <p:cNvGrpSpPr/>
            <p:nvPr/>
          </p:nvGrpSpPr>
          <p:grpSpPr>
            <a:xfrm>
              <a:off x="7342533" y="5049180"/>
              <a:ext cx="212110" cy="503602"/>
              <a:chOff x="3803700" y="4990192"/>
              <a:chExt cx="212110" cy="503602"/>
            </a:xfrm>
          </p:grpSpPr>
          <p:cxnSp>
            <p:nvCxnSpPr>
              <p:cNvPr id="85" name="Straight Arrow Connector 84"/>
              <p:cNvCxnSpPr/>
              <p:nvPr/>
            </p:nvCxnSpPr>
            <p:spPr>
              <a:xfrm>
                <a:off x="3901632" y="4990192"/>
                <a:ext cx="8123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3803700" y="5134208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xtBox 83"/>
            <p:cNvSpPr txBox="1"/>
            <p:nvPr/>
          </p:nvSpPr>
          <p:spPr>
            <a:xfrm>
              <a:off x="7392882" y="5122785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4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0280099" y="4470105"/>
            <a:ext cx="348218" cy="503602"/>
            <a:chOff x="8753425" y="5024842"/>
            <a:chExt cx="348218" cy="503602"/>
          </a:xfrm>
        </p:grpSpPr>
        <p:grpSp>
          <p:nvGrpSpPr>
            <p:cNvPr id="88" name="Group 87"/>
            <p:cNvGrpSpPr/>
            <p:nvPr/>
          </p:nvGrpSpPr>
          <p:grpSpPr>
            <a:xfrm>
              <a:off x="8753425" y="5024842"/>
              <a:ext cx="212110" cy="503602"/>
              <a:chOff x="3803700" y="4990192"/>
              <a:chExt cx="212110" cy="503602"/>
            </a:xfrm>
          </p:grpSpPr>
          <p:cxnSp>
            <p:nvCxnSpPr>
              <p:cNvPr id="90" name="Straight Arrow Connector 89"/>
              <p:cNvCxnSpPr/>
              <p:nvPr/>
            </p:nvCxnSpPr>
            <p:spPr>
              <a:xfrm>
                <a:off x="3901632" y="4990192"/>
                <a:ext cx="8123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3803700" y="5167051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88"/>
            <p:cNvSpPr txBox="1"/>
            <p:nvPr/>
          </p:nvSpPr>
          <p:spPr>
            <a:xfrm>
              <a:off x="8802256" y="5125048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4</a:t>
              </a:r>
            </a:p>
          </p:txBody>
        </p:sp>
      </p:grpSp>
      <p:cxnSp>
        <p:nvCxnSpPr>
          <p:cNvPr id="106" name="Straight Arrow Connector 105"/>
          <p:cNvCxnSpPr/>
          <p:nvPr/>
        </p:nvCxnSpPr>
        <p:spPr>
          <a:xfrm>
            <a:off x="7877701" y="1944942"/>
            <a:ext cx="7294" cy="712713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7881348" y="3010714"/>
            <a:ext cx="4012" cy="598913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>
            <a:off x="1679677" y="812518"/>
            <a:ext cx="457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+mj-lt"/>
            </a:endParaRPr>
          </a:p>
          <a:p>
            <a:endParaRPr lang="en-US" sz="2400" i="1" dirty="0">
              <a:latin typeface="+mj-lt"/>
            </a:endParaRPr>
          </a:p>
          <a:p>
            <a:endParaRPr lang="en-US" sz="2400" i="1" dirty="0">
              <a:latin typeface="+mj-lt"/>
            </a:endParaRPr>
          </a:p>
          <a:p>
            <a:endParaRPr lang="en-US" sz="2400" i="1" dirty="0">
              <a:latin typeface="+mj-lt"/>
            </a:endParaRPr>
          </a:p>
          <a:p>
            <a:endParaRPr lang="en-US" sz="2400" i="1" dirty="0">
              <a:latin typeface="+mj-lt"/>
            </a:endParaRPr>
          </a:p>
        </p:txBody>
      </p:sp>
      <p:cxnSp>
        <p:nvCxnSpPr>
          <p:cNvPr id="134" name="Straight Arrow Connector 133"/>
          <p:cNvCxnSpPr>
            <a:cxnSpLocks/>
            <a:stCxn id="96" idx="3"/>
          </p:cNvCxnSpPr>
          <p:nvPr/>
        </p:nvCxnSpPr>
        <p:spPr>
          <a:xfrm flipV="1">
            <a:off x="3692742" y="2138365"/>
            <a:ext cx="2583736" cy="110583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cxnSpLocks/>
            <a:endCxn id="143" idx="1"/>
          </p:cNvCxnSpPr>
          <p:nvPr/>
        </p:nvCxnSpPr>
        <p:spPr>
          <a:xfrm flipV="1">
            <a:off x="4613265" y="2794109"/>
            <a:ext cx="2883473" cy="893855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cxnSpLocks/>
          </p:cNvCxnSpPr>
          <p:nvPr/>
        </p:nvCxnSpPr>
        <p:spPr>
          <a:xfrm>
            <a:off x="3674406" y="4404974"/>
            <a:ext cx="3110165" cy="135252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cxnSpLocks/>
          </p:cNvCxnSpPr>
          <p:nvPr/>
        </p:nvCxnSpPr>
        <p:spPr>
          <a:xfrm>
            <a:off x="4404012" y="4049559"/>
            <a:ext cx="693796" cy="90566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5087" y="892279"/>
            <a:ext cx="4225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400" dirty="0"/>
              <a:t>Main operation of DES</a:t>
            </a:r>
            <a:endParaRPr lang="en-US" sz="2400" dirty="0">
              <a:latin typeface="+mj-lt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dirty="0">
                <a:latin typeface="+mj-lt"/>
              </a:rPr>
              <a:t>f-function inputs: </a:t>
            </a:r>
          </a:p>
          <a:p>
            <a:r>
              <a:rPr lang="en-US" sz="2400" i="1" dirty="0">
                <a:solidFill>
                  <a:schemeClr val="accent6"/>
                </a:solidFill>
              </a:rPr>
              <a:t>     Ri-1 </a:t>
            </a:r>
            <a:r>
              <a:rPr lang="en-US" sz="2400" dirty="0">
                <a:solidFill>
                  <a:schemeClr val="accent6"/>
                </a:solidFill>
              </a:rPr>
              <a:t>and round key </a:t>
            </a:r>
            <a:r>
              <a:rPr lang="en-US" sz="2400" i="1" dirty="0">
                <a:solidFill>
                  <a:schemeClr val="accent6"/>
                </a:solidFill>
              </a:rPr>
              <a:t>ki</a:t>
            </a:r>
          </a:p>
          <a:p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1377685" y="2644035"/>
            <a:ext cx="2315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+mj-lt"/>
              </a:rPr>
              <a:t>4 Steps</a:t>
            </a:r>
            <a:endParaRPr lang="en-US" sz="2400" dirty="0">
              <a:solidFill>
                <a:schemeClr val="accent6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j-lt"/>
              </a:rPr>
              <a:t>Expansion E</a:t>
            </a:r>
          </a:p>
          <a:p>
            <a:endParaRPr lang="en-US" sz="2400" dirty="0">
              <a:latin typeface="+mj-lt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365860" y="3395271"/>
            <a:ext cx="3305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>
                <a:latin typeface="+mj-lt"/>
              </a:rPr>
              <a:t>XOR with round key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364086" y="3770163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sz="2400" dirty="0">
                <a:latin typeface="+mj-lt"/>
              </a:rPr>
              <a:t>S-box substitution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368416" y="4121602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400" dirty="0">
                <a:latin typeface="+mj-lt"/>
              </a:rPr>
              <a:t>Permutation</a:t>
            </a:r>
          </a:p>
        </p:txBody>
      </p:sp>
      <p:grpSp>
        <p:nvGrpSpPr>
          <p:cNvPr id="136" name="Group 135"/>
          <p:cNvGrpSpPr/>
          <p:nvPr/>
        </p:nvGrpSpPr>
        <p:grpSpPr>
          <a:xfrm>
            <a:off x="6035000" y="1403088"/>
            <a:ext cx="4127010" cy="1021525"/>
            <a:chOff x="3707904" y="1418805"/>
            <a:chExt cx="3852440" cy="1021525"/>
          </a:xfrm>
          <a:solidFill>
            <a:srgbClr val="D3D2D2"/>
          </a:solidFill>
        </p:grpSpPr>
        <p:sp>
          <p:nvSpPr>
            <p:cNvPr id="137" name="Flowchart: Manual Operation 136"/>
            <p:cNvSpPr/>
            <p:nvPr/>
          </p:nvSpPr>
          <p:spPr>
            <a:xfrm flipV="1">
              <a:off x="3707904" y="1418805"/>
              <a:ext cx="3852440" cy="678046"/>
            </a:xfrm>
            <a:prstGeom prst="flowChartManualOperatio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179520" y="1424667"/>
              <a:ext cx="28668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/>
                <a:t>Expansion/permutation</a:t>
              </a:r>
            </a:p>
            <a:p>
              <a:pPr algn="ctr"/>
              <a:r>
                <a:rPr lang="en-IN" sz="2000" dirty="0"/>
                <a:t>(E table)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7496738" y="2505950"/>
            <a:ext cx="1077077" cy="576064"/>
            <a:chOff x="3939808" y="2348880"/>
            <a:chExt cx="769338" cy="576064"/>
          </a:xfrm>
          <a:solidFill>
            <a:srgbClr val="D3D2D2"/>
          </a:solidFill>
        </p:grpSpPr>
        <p:sp>
          <p:nvSpPr>
            <p:cNvPr id="142" name="Oval 141"/>
            <p:cNvSpPr/>
            <p:nvPr/>
          </p:nvSpPr>
          <p:spPr>
            <a:xfrm>
              <a:off x="3995936" y="2348880"/>
              <a:ext cx="648084" cy="57606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939808" y="2436984"/>
              <a:ext cx="7693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/>
                <a:t>XOR</a:t>
              </a:r>
              <a:endParaRPr lang="en-IN" dirty="0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7789661" y="2092226"/>
            <a:ext cx="613035" cy="400110"/>
            <a:chOff x="3473336" y="1657290"/>
            <a:chExt cx="613035" cy="400110"/>
          </a:xfrm>
        </p:grpSpPr>
        <p:cxnSp>
          <p:nvCxnSpPr>
            <p:cNvPr id="152" name="Straight Connector 151"/>
            <p:cNvCxnSpPr/>
            <p:nvPr/>
          </p:nvCxnSpPr>
          <p:spPr>
            <a:xfrm flipH="1">
              <a:off x="3473336" y="1743882"/>
              <a:ext cx="216556" cy="1906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TextBox 152"/>
            <p:cNvSpPr txBox="1"/>
            <p:nvPr/>
          </p:nvSpPr>
          <p:spPr>
            <a:xfrm>
              <a:off x="3593836" y="1657290"/>
              <a:ext cx="4925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/>
                <a:t>48</a:t>
              </a: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7789661" y="3095626"/>
            <a:ext cx="613035" cy="400110"/>
            <a:chOff x="829849" y="2520280"/>
            <a:chExt cx="613035" cy="400110"/>
          </a:xfrm>
        </p:grpSpPr>
        <p:cxnSp>
          <p:nvCxnSpPr>
            <p:cNvPr id="159" name="Straight Connector 158"/>
            <p:cNvCxnSpPr/>
            <p:nvPr/>
          </p:nvCxnSpPr>
          <p:spPr>
            <a:xfrm flipH="1">
              <a:off x="829849" y="2606872"/>
              <a:ext cx="216556" cy="1906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950349" y="2520280"/>
              <a:ext cx="4925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/>
                <a:t>48</a:t>
              </a: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8456980" y="2683322"/>
            <a:ext cx="2048338" cy="489481"/>
            <a:chOff x="3907054" y="2240868"/>
            <a:chExt cx="2048338" cy="489481"/>
          </a:xfrm>
        </p:grpSpPr>
        <p:cxnSp>
          <p:nvCxnSpPr>
            <p:cNvPr id="163" name="Straight Arrow Connector 162"/>
            <p:cNvCxnSpPr/>
            <p:nvPr/>
          </p:nvCxnSpPr>
          <p:spPr>
            <a:xfrm>
              <a:off x="3907054" y="2359045"/>
              <a:ext cx="204833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4" name="Group 163"/>
            <p:cNvGrpSpPr/>
            <p:nvPr/>
          </p:nvGrpSpPr>
          <p:grpSpPr>
            <a:xfrm>
              <a:off x="4532166" y="2240868"/>
              <a:ext cx="492535" cy="489481"/>
              <a:chOff x="4532166" y="2240868"/>
              <a:chExt cx="492535" cy="489481"/>
            </a:xfrm>
          </p:grpSpPr>
          <p:cxnSp>
            <p:nvCxnSpPr>
              <p:cNvPr id="165" name="Straight Connector 164"/>
              <p:cNvCxnSpPr/>
              <p:nvPr/>
            </p:nvCxnSpPr>
            <p:spPr>
              <a:xfrm flipH="1">
                <a:off x="4608004" y="2240868"/>
                <a:ext cx="144016" cy="26518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" name="TextBox 165"/>
              <p:cNvSpPr txBox="1"/>
              <p:nvPr/>
            </p:nvSpPr>
            <p:spPr>
              <a:xfrm>
                <a:off x="4532166" y="2330239"/>
                <a:ext cx="49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/>
                  <a:t>48</a:t>
                </a:r>
              </a:p>
            </p:txBody>
          </p:sp>
        </p:grpSp>
      </p:grpSp>
      <p:sp>
        <p:nvSpPr>
          <p:cNvPr id="167" name="TextBox 166"/>
          <p:cNvSpPr txBox="1"/>
          <p:nvPr/>
        </p:nvSpPr>
        <p:spPr>
          <a:xfrm>
            <a:off x="9303481" y="2363095"/>
            <a:ext cx="461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i="1" dirty="0"/>
              <a:t>K</a:t>
            </a:r>
            <a:r>
              <a:rPr lang="en-IN" sz="2200" i="1" baseline="-25000" dirty="0"/>
              <a:t>i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6816080" y="5447657"/>
            <a:ext cx="219624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Permutation</a:t>
            </a:r>
          </a:p>
          <a:p>
            <a:pPr algn="ctr"/>
            <a:r>
              <a:rPr lang="en-IN" sz="2000" dirty="0">
                <a:solidFill>
                  <a:schemeClr val="tx1"/>
                </a:solidFill>
              </a:rPr>
              <a:t>(P)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169" name="Group 168"/>
          <p:cNvGrpSpPr/>
          <p:nvPr/>
        </p:nvGrpSpPr>
        <p:grpSpPr>
          <a:xfrm>
            <a:off x="7834914" y="4935897"/>
            <a:ext cx="613035" cy="503505"/>
            <a:chOff x="3478347" y="3789934"/>
            <a:chExt cx="613035" cy="503505"/>
          </a:xfrm>
        </p:grpSpPr>
        <p:cxnSp>
          <p:nvCxnSpPr>
            <p:cNvPr id="170" name="Straight Arrow Connector 169"/>
            <p:cNvCxnSpPr/>
            <p:nvPr/>
          </p:nvCxnSpPr>
          <p:spPr>
            <a:xfrm flipH="1">
              <a:off x="3593207" y="3789934"/>
              <a:ext cx="1422" cy="50350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1" name="Group 170"/>
            <p:cNvGrpSpPr/>
            <p:nvPr/>
          </p:nvGrpSpPr>
          <p:grpSpPr>
            <a:xfrm>
              <a:off x="3478347" y="3841817"/>
              <a:ext cx="613035" cy="400110"/>
              <a:chOff x="829849" y="2520280"/>
              <a:chExt cx="613035" cy="400110"/>
            </a:xfrm>
          </p:grpSpPr>
          <p:cxnSp>
            <p:nvCxnSpPr>
              <p:cNvPr id="172" name="Straight Connector 171"/>
              <p:cNvCxnSpPr/>
              <p:nvPr/>
            </p:nvCxnSpPr>
            <p:spPr>
              <a:xfrm flipH="1">
                <a:off x="829849" y="2606872"/>
                <a:ext cx="216556" cy="1906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3" name="TextBox 172"/>
              <p:cNvSpPr txBox="1"/>
              <p:nvPr/>
            </p:nvSpPr>
            <p:spPr>
              <a:xfrm>
                <a:off x="950349" y="2520280"/>
                <a:ext cx="49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/>
                  <a:t>32</a:t>
                </a:r>
              </a:p>
            </p:txBody>
          </p:sp>
        </p:grpSp>
      </p:grpSp>
      <p:grpSp>
        <p:nvGrpSpPr>
          <p:cNvPr id="174" name="Group 173"/>
          <p:cNvGrpSpPr/>
          <p:nvPr/>
        </p:nvGrpSpPr>
        <p:grpSpPr>
          <a:xfrm>
            <a:off x="7843945" y="6130705"/>
            <a:ext cx="613035" cy="393386"/>
            <a:chOff x="3487378" y="4984741"/>
            <a:chExt cx="613035" cy="485063"/>
          </a:xfrm>
        </p:grpSpPr>
        <p:cxnSp>
          <p:nvCxnSpPr>
            <p:cNvPr id="175" name="Straight Connector 174"/>
            <p:cNvCxnSpPr/>
            <p:nvPr/>
          </p:nvCxnSpPr>
          <p:spPr>
            <a:xfrm flipH="1">
              <a:off x="3591152" y="5010181"/>
              <a:ext cx="12" cy="459623"/>
            </a:xfrm>
            <a:prstGeom prst="line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6" name="Group 175"/>
            <p:cNvGrpSpPr/>
            <p:nvPr/>
          </p:nvGrpSpPr>
          <p:grpSpPr>
            <a:xfrm>
              <a:off x="3487378" y="4984741"/>
              <a:ext cx="613035" cy="400110"/>
              <a:chOff x="829849" y="2520280"/>
              <a:chExt cx="613035" cy="400110"/>
            </a:xfrm>
          </p:grpSpPr>
          <p:cxnSp>
            <p:nvCxnSpPr>
              <p:cNvPr id="177" name="Straight Connector 176"/>
              <p:cNvCxnSpPr/>
              <p:nvPr/>
            </p:nvCxnSpPr>
            <p:spPr>
              <a:xfrm flipH="1">
                <a:off x="829849" y="2606872"/>
                <a:ext cx="216556" cy="1906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8" name="TextBox 177"/>
              <p:cNvSpPr txBox="1"/>
              <p:nvPr/>
            </p:nvSpPr>
            <p:spPr>
              <a:xfrm>
                <a:off x="950349" y="2520280"/>
                <a:ext cx="49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/>
                  <a:t>32</a:t>
                </a:r>
              </a:p>
            </p:txBody>
          </p:sp>
        </p:grpSp>
      </p:grpSp>
      <p:grpSp>
        <p:nvGrpSpPr>
          <p:cNvPr id="179" name="Group 178"/>
          <p:cNvGrpSpPr/>
          <p:nvPr/>
        </p:nvGrpSpPr>
        <p:grpSpPr>
          <a:xfrm>
            <a:off x="7608168" y="682722"/>
            <a:ext cx="797242" cy="728393"/>
            <a:chOff x="5993184" y="895452"/>
            <a:chExt cx="797242" cy="903712"/>
          </a:xfrm>
        </p:grpSpPr>
        <p:cxnSp>
          <p:nvCxnSpPr>
            <p:cNvPr id="180" name="Straight Arrow Connector 179"/>
            <p:cNvCxnSpPr>
              <a:stCxn id="181" idx="2"/>
            </p:cNvCxnSpPr>
            <p:nvPr/>
          </p:nvCxnSpPr>
          <p:spPr>
            <a:xfrm flipH="1">
              <a:off x="6252338" y="1295562"/>
              <a:ext cx="4701" cy="503602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1" name="TextBox 180"/>
            <p:cNvSpPr txBox="1"/>
            <p:nvPr/>
          </p:nvSpPr>
          <p:spPr>
            <a:xfrm>
              <a:off x="5993184" y="895452"/>
              <a:ext cx="527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R</a:t>
              </a:r>
              <a:r>
                <a:rPr lang="en-US" sz="2000" baseline="-25000" dirty="0">
                  <a:latin typeface="+mj-lt"/>
                </a:rPr>
                <a:t>i-1</a:t>
              </a:r>
              <a:endParaRPr lang="en-US" sz="2000" dirty="0">
                <a:latin typeface="+mj-lt"/>
              </a:endParaRPr>
            </a:p>
          </p:txBody>
        </p:sp>
        <p:cxnSp>
          <p:nvCxnSpPr>
            <p:cNvPr id="182" name="Straight Connector 181"/>
            <p:cNvCxnSpPr/>
            <p:nvPr/>
          </p:nvCxnSpPr>
          <p:spPr>
            <a:xfrm flipV="1">
              <a:off x="6048164" y="1423598"/>
              <a:ext cx="343012" cy="8319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TextBox 182"/>
            <p:cNvSpPr txBox="1"/>
            <p:nvPr/>
          </p:nvSpPr>
          <p:spPr>
            <a:xfrm>
              <a:off x="6317220" y="1265141"/>
              <a:ext cx="473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32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7E01E11-D405-CD68-7158-2728F355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 function</a:t>
            </a:r>
          </a:p>
        </p:txBody>
      </p:sp>
    </p:spTree>
    <p:extLst>
      <p:ext uri="{BB962C8B-B14F-4D97-AF65-F5344CB8AC3E}">
        <p14:creationId xmlns:p14="http://schemas.microsoft.com/office/powerpoint/2010/main" val="148713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32" grpId="0"/>
      <p:bldP spid="2" grpId="0"/>
      <p:bldP spid="96" grpId="0"/>
      <p:bldP spid="97" grpId="0"/>
      <p:bldP spid="130" grpId="0"/>
      <p:bldP spid="133" grpId="0"/>
      <p:bldP spid="167" grpId="0"/>
      <p:bldP spid="16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The Expansion Function 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932474" cy="5590565"/>
          </a:xfrm>
        </p:spPr>
        <p:txBody>
          <a:bodyPr>
            <a:noAutofit/>
          </a:bodyPr>
          <a:lstStyle/>
          <a:p>
            <a:pPr marL="285750" indent="-285750"/>
            <a:r>
              <a:rPr lang="en-IN" dirty="0"/>
              <a:t>Main purpose: </a:t>
            </a:r>
            <a:r>
              <a:rPr lang="en-IN" dirty="0">
                <a:solidFill>
                  <a:schemeClr val="accent6"/>
                </a:solidFill>
              </a:rPr>
              <a:t>Increases diffusion</a:t>
            </a:r>
          </a:p>
          <a:p>
            <a:pPr marL="285750" indent="-285750"/>
            <a:r>
              <a:rPr lang="en-IN" dirty="0"/>
              <a:t>Since R</a:t>
            </a:r>
            <a:r>
              <a:rPr lang="en-IN" baseline="-25000" dirty="0"/>
              <a:t>i-1</a:t>
            </a:r>
            <a:r>
              <a:rPr lang="en-IN" dirty="0"/>
              <a:t> is a 32-bit input and K</a:t>
            </a:r>
            <a:r>
              <a:rPr lang="en-IN" baseline="-25000" dirty="0"/>
              <a:t>i</a:t>
            </a:r>
            <a:r>
              <a:rPr lang="en-IN" dirty="0"/>
              <a:t> is a 48-bit key, we ﬁrst need to expand R</a:t>
            </a:r>
            <a:r>
              <a:rPr lang="en-IN" baseline="-25000" dirty="0"/>
              <a:t>i-1</a:t>
            </a:r>
            <a:r>
              <a:rPr lang="en-IN" dirty="0"/>
              <a:t> to 48 bits. </a:t>
            </a:r>
          </a:p>
          <a:p>
            <a:pPr marL="285750" indent="-285750"/>
            <a:r>
              <a:rPr lang="en-IN" dirty="0">
                <a:solidFill>
                  <a:schemeClr val="accent6"/>
                </a:solidFill>
              </a:rPr>
              <a:t>Input</a:t>
            </a:r>
            <a:r>
              <a:rPr lang="en-IN" dirty="0"/>
              <a:t>: </a:t>
            </a:r>
            <a:r>
              <a:rPr lang="en-IN" dirty="0">
                <a:sym typeface="Wingdings" pitchFamily="2" charset="2"/>
              </a:rPr>
              <a:t>(</a:t>
            </a:r>
            <a:r>
              <a:rPr lang="en-IN" dirty="0"/>
              <a:t>8 blocks, each of them consisting 4 bits</a:t>
            </a:r>
            <a:r>
              <a:rPr lang="en-IN" dirty="0">
                <a:sym typeface="Wingdings" pitchFamily="2" charset="2"/>
              </a:rPr>
              <a:t>) - 32 bits</a:t>
            </a:r>
          </a:p>
          <a:p>
            <a:pPr marL="285750" indent="-285750"/>
            <a:r>
              <a:rPr lang="en-IN" dirty="0">
                <a:solidFill>
                  <a:schemeClr val="accent6"/>
                </a:solidFill>
              </a:rPr>
              <a:t>Output</a:t>
            </a:r>
            <a:r>
              <a:rPr lang="en-IN" dirty="0"/>
              <a:t>: (8 blocks, each of them consisting 6 bits) – 48 bits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360125"/>
              </p:ext>
            </p:extLst>
          </p:nvPr>
        </p:nvGraphicFramePr>
        <p:xfrm>
          <a:off x="7920240" y="3193714"/>
          <a:ext cx="3946380" cy="3078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28">
                <a:tc gridSpan="6"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/>
                          </a:solidFill>
                          <a:latin typeface="+mj-lt"/>
                        </a:rPr>
                        <a:t>Expansion Table 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013">
                <a:tc>
                  <a:txBody>
                    <a:bodyPr/>
                    <a:lstStyle/>
                    <a:p>
                      <a:pPr algn="ctr"/>
                      <a:r>
                        <a:rPr lang="en-IN" sz="1600">
                          <a:solidFill>
                            <a:srgbClr val="FF0000"/>
                          </a:solidFill>
                          <a:latin typeface="+mj-lt"/>
                        </a:rPr>
                        <a:t>32</a:t>
                      </a:r>
                      <a:endParaRPr lang="en-IN" sz="16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FF0000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59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FF0000"/>
                          </a:solidFill>
                          <a:latin typeface="+mj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FF0000"/>
                          </a:solidFill>
                          <a:latin typeface="+mj-lt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34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FF0000"/>
                          </a:solidFill>
                          <a:latin typeface="+mj-lt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FF0000"/>
                          </a:solidFill>
                          <a:latin typeface="+mj-lt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013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FF0000"/>
                          </a:solidFill>
                          <a:latin typeface="+mj-lt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FF0000"/>
                          </a:solidFill>
                          <a:latin typeface="+mj-lt"/>
                        </a:rPr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013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FF0000"/>
                          </a:solidFill>
                          <a:latin typeface="+mj-lt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FF0000"/>
                          </a:solidFill>
                          <a:latin typeface="+mj-lt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013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FF0000"/>
                          </a:solidFill>
                          <a:latin typeface="+mj-lt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FF0000"/>
                          </a:solidFill>
                          <a:latin typeface="+mj-lt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38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FF0000"/>
                          </a:solidFill>
                          <a:latin typeface="+mj-lt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FF0000"/>
                          </a:solidFill>
                          <a:latin typeface="+mj-lt"/>
                        </a:rPr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12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FF0000"/>
                          </a:solidFill>
                          <a:latin typeface="+mj-lt"/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latin typeface="+mj-lt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rgbClr val="FF0000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5" name="Straight Arrow Connector 14"/>
          <p:cNvCxnSpPr/>
          <p:nvPr/>
        </p:nvCxnSpPr>
        <p:spPr>
          <a:xfrm>
            <a:off x="9773949" y="2300982"/>
            <a:ext cx="7294" cy="712713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931248" y="1759128"/>
            <a:ext cx="3733408" cy="682970"/>
            <a:chOff x="3707904" y="1418805"/>
            <a:chExt cx="3852440" cy="682970"/>
          </a:xfrm>
          <a:solidFill>
            <a:srgbClr val="D3D2D2"/>
          </a:solidFill>
        </p:grpSpPr>
        <p:sp>
          <p:nvSpPr>
            <p:cNvPr id="20" name="Flowchart: Manual Operation 19"/>
            <p:cNvSpPr/>
            <p:nvPr/>
          </p:nvSpPr>
          <p:spPr>
            <a:xfrm flipV="1">
              <a:off x="3707904" y="1418805"/>
              <a:ext cx="3852440" cy="678046"/>
            </a:xfrm>
            <a:prstGeom prst="flowChartManualOperation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79519" y="1424667"/>
              <a:ext cx="294255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Expansion/permutation</a:t>
              </a:r>
            </a:p>
            <a:p>
              <a:pPr algn="ctr"/>
              <a:r>
                <a:rPr lang="en-IN" sz="2000" dirty="0"/>
                <a:t>(E table)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685909" y="2448266"/>
            <a:ext cx="613035" cy="400110"/>
            <a:chOff x="3473336" y="1657290"/>
            <a:chExt cx="613035" cy="400110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3473336" y="1743882"/>
              <a:ext cx="216556" cy="1906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593836" y="1657290"/>
              <a:ext cx="4925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/>
                <a:t>48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504416" y="863444"/>
            <a:ext cx="797242" cy="903712"/>
            <a:chOff x="5993184" y="895452"/>
            <a:chExt cx="797242" cy="903712"/>
          </a:xfrm>
        </p:grpSpPr>
        <p:cxnSp>
          <p:nvCxnSpPr>
            <p:cNvPr id="26" name="Straight Arrow Connector 25"/>
            <p:cNvCxnSpPr>
              <a:stCxn id="27" idx="2"/>
            </p:cNvCxnSpPr>
            <p:nvPr/>
          </p:nvCxnSpPr>
          <p:spPr>
            <a:xfrm flipH="1">
              <a:off x="6252338" y="1295562"/>
              <a:ext cx="4701" cy="503602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993184" y="895452"/>
              <a:ext cx="527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R</a:t>
              </a:r>
              <a:r>
                <a:rPr lang="en-US" sz="2000" baseline="-25000" dirty="0">
                  <a:latin typeface="+mj-lt"/>
                </a:rPr>
                <a:t>i-1</a:t>
              </a:r>
              <a:endParaRPr lang="en-US" sz="2000" dirty="0">
                <a:latin typeface="+mj-lt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6048164" y="1423598"/>
              <a:ext cx="343012" cy="8319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317220" y="1265141"/>
              <a:ext cx="473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32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BBC687-22BA-59B2-5A72-E674063B5DF3}"/>
              </a:ext>
            </a:extLst>
          </p:cNvPr>
          <p:cNvCxnSpPr/>
          <p:nvPr/>
        </p:nvCxnSpPr>
        <p:spPr>
          <a:xfrm>
            <a:off x="7459038" y="948240"/>
            <a:ext cx="0" cy="537522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9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IN" dirty="0"/>
              <a:t>Add round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6353735" cy="5590565"/>
          </a:xfrm>
        </p:spPr>
        <p:txBody>
          <a:bodyPr/>
          <a:lstStyle/>
          <a:p>
            <a:r>
              <a:rPr lang="en-IN" dirty="0"/>
              <a:t>XOR Round Key</a:t>
            </a:r>
          </a:p>
          <a:p>
            <a:r>
              <a:rPr lang="en-IN" dirty="0"/>
              <a:t>After the expansion permutation, DES uses the </a:t>
            </a:r>
            <a:r>
              <a:rPr lang="en-IN" dirty="0">
                <a:solidFill>
                  <a:schemeClr val="accent6"/>
                </a:solidFill>
              </a:rPr>
              <a:t>XOR</a:t>
            </a:r>
            <a:r>
              <a:rPr lang="en-IN" dirty="0"/>
              <a:t> operation on the expanded right section and the round key. </a:t>
            </a:r>
          </a:p>
          <a:p>
            <a:r>
              <a:rPr lang="en-IN" dirty="0"/>
              <a:t>Note that both the right section and the key are 48-bits in length now.</a:t>
            </a:r>
          </a:p>
          <a:p>
            <a:endParaRPr lang="en-IN" dirty="0"/>
          </a:p>
          <a:p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8772834" y="2861990"/>
            <a:ext cx="916903" cy="795863"/>
            <a:chOff x="3995936" y="2348880"/>
            <a:chExt cx="648084" cy="795863"/>
          </a:xfrm>
          <a:solidFill>
            <a:srgbClr val="D3D2D2"/>
          </a:solidFill>
        </p:grpSpPr>
        <p:sp>
          <p:nvSpPr>
            <p:cNvPr id="34" name="Oval 33"/>
            <p:cNvSpPr/>
            <p:nvPr/>
          </p:nvSpPr>
          <p:spPr>
            <a:xfrm>
              <a:off x="3995936" y="2348880"/>
              <a:ext cx="648084" cy="576064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995936" y="2436857"/>
              <a:ext cx="648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/>
                <a:t>XOR</a:t>
              </a:r>
              <a:endParaRPr lang="en-IN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100916" y="3501508"/>
            <a:ext cx="528539" cy="400110"/>
            <a:chOff x="792373" y="2560350"/>
            <a:chExt cx="528539" cy="400110"/>
          </a:xfrm>
        </p:grpSpPr>
        <p:cxnSp>
          <p:nvCxnSpPr>
            <p:cNvPr id="40" name="Straight Connector 39"/>
            <p:cNvCxnSpPr/>
            <p:nvPr/>
          </p:nvCxnSpPr>
          <p:spPr>
            <a:xfrm flipH="1">
              <a:off x="792373" y="2606872"/>
              <a:ext cx="216556" cy="1906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828377" y="2560350"/>
              <a:ext cx="4925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/>
                <a:t>48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730579" y="3029831"/>
            <a:ext cx="1540838" cy="502548"/>
            <a:chOff x="3907053" y="2240868"/>
            <a:chExt cx="1597389" cy="502548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3907053" y="2359045"/>
              <a:ext cx="159738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/>
            <p:cNvGrpSpPr/>
            <p:nvPr/>
          </p:nvGrpSpPr>
          <p:grpSpPr>
            <a:xfrm>
              <a:off x="4608004" y="2240868"/>
              <a:ext cx="523751" cy="502548"/>
              <a:chOff x="4608004" y="2240868"/>
              <a:chExt cx="523751" cy="502548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flipH="1">
                <a:off x="4608004" y="2240868"/>
                <a:ext cx="144016" cy="26518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>
                <a:off x="4639220" y="2343306"/>
                <a:ext cx="49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/>
                  <a:t>48</a:t>
                </a:r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10500998" y="2719135"/>
            <a:ext cx="461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i="1" dirty="0"/>
              <a:t>K</a:t>
            </a:r>
            <a:r>
              <a:rPr lang="en-IN" sz="2200" i="1" baseline="-25000" dirty="0"/>
              <a:t>i</a:t>
            </a:r>
          </a:p>
        </p:txBody>
      </p:sp>
      <p:sp>
        <p:nvSpPr>
          <p:cNvPr id="55" name="Freeform 54"/>
          <p:cNvSpPr/>
          <p:nvPr/>
        </p:nvSpPr>
        <p:spPr>
          <a:xfrm>
            <a:off x="4655550" y="992002"/>
            <a:ext cx="4018268" cy="2177142"/>
          </a:xfrm>
          <a:custGeom>
            <a:avLst/>
            <a:gdLst>
              <a:gd name="connsiteX0" fmla="*/ 0 w 3846285"/>
              <a:gd name="connsiteY0" fmla="*/ 0 h 2177142"/>
              <a:gd name="connsiteX1" fmla="*/ 1930400 w 3846285"/>
              <a:gd name="connsiteY1" fmla="*/ 0 h 2177142"/>
              <a:gd name="connsiteX2" fmla="*/ 2510971 w 3846285"/>
              <a:gd name="connsiteY2" fmla="*/ 2177142 h 2177142"/>
              <a:gd name="connsiteX3" fmla="*/ 3846285 w 3846285"/>
              <a:gd name="connsiteY3" fmla="*/ 2162628 h 2177142"/>
              <a:gd name="connsiteX4" fmla="*/ 3846285 w 3846285"/>
              <a:gd name="connsiteY4" fmla="*/ 2162628 h 2177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6285" h="2177142">
                <a:moveTo>
                  <a:pt x="0" y="0"/>
                </a:moveTo>
                <a:lnTo>
                  <a:pt x="1930400" y="0"/>
                </a:lnTo>
                <a:lnTo>
                  <a:pt x="2510971" y="2177142"/>
                </a:lnTo>
                <a:lnTo>
                  <a:pt x="3846285" y="2162628"/>
                </a:lnTo>
                <a:lnTo>
                  <a:pt x="3846285" y="2162628"/>
                </a:lnTo>
              </a:path>
            </a:pathLst>
          </a:custGeom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" name="Group 3"/>
          <p:cNvGrpSpPr/>
          <p:nvPr/>
        </p:nvGrpSpPr>
        <p:grpSpPr>
          <a:xfrm>
            <a:off x="7232517" y="863444"/>
            <a:ext cx="4001770" cy="2016224"/>
            <a:chOff x="4979052" y="1124744"/>
            <a:chExt cx="3733408" cy="2016224"/>
          </a:xfrm>
        </p:grpSpPr>
        <p:grpSp>
          <p:nvGrpSpPr>
            <p:cNvPr id="29" name="Group 28"/>
            <p:cNvGrpSpPr/>
            <p:nvPr/>
          </p:nvGrpSpPr>
          <p:grpSpPr>
            <a:xfrm>
              <a:off x="4979052" y="2020427"/>
              <a:ext cx="3733408" cy="1021525"/>
              <a:chOff x="3707904" y="1418805"/>
              <a:chExt cx="3852440" cy="1021525"/>
            </a:xfrm>
            <a:solidFill>
              <a:srgbClr val="D3D2D2"/>
            </a:solidFill>
          </p:grpSpPr>
          <p:sp>
            <p:nvSpPr>
              <p:cNvPr id="30" name="Flowchart: Manual Operation 29"/>
              <p:cNvSpPr/>
              <p:nvPr/>
            </p:nvSpPr>
            <p:spPr>
              <a:xfrm flipV="1">
                <a:off x="3707904" y="1418805"/>
                <a:ext cx="3852440" cy="678046"/>
              </a:xfrm>
              <a:prstGeom prst="flowChartManualOperatio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179520" y="1424667"/>
                <a:ext cx="286682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/>
                  <a:t>Expansion/permutation</a:t>
                </a:r>
              </a:p>
              <a:p>
                <a:pPr algn="ctr"/>
                <a:r>
                  <a:rPr lang="en-IN" sz="2000" dirty="0"/>
                  <a:t>(E table)</a:t>
                </a: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6552220" y="1124744"/>
              <a:ext cx="797242" cy="903712"/>
              <a:chOff x="5993184" y="895452"/>
              <a:chExt cx="797242" cy="903712"/>
            </a:xfrm>
          </p:grpSpPr>
          <p:cxnSp>
            <p:nvCxnSpPr>
              <p:cNvPr id="49" name="Straight Arrow Connector 48"/>
              <p:cNvCxnSpPr>
                <a:stCxn id="50" idx="2"/>
              </p:cNvCxnSpPr>
              <p:nvPr/>
            </p:nvCxnSpPr>
            <p:spPr>
              <a:xfrm flipH="1">
                <a:off x="6252338" y="1295562"/>
                <a:ext cx="4701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5993184" y="895452"/>
                <a:ext cx="5277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R</a:t>
                </a:r>
                <a:r>
                  <a:rPr lang="en-US" sz="2000" baseline="-25000" dirty="0">
                    <a:latin typeface="+mj-lt"/>
                  </a:rPr>
                  <a:t>i-1</a:t>
                </a:r>
                <a:endParaRPr lang="en-US" sz="2000" dirty="0">
                  <a:latin typeface="+mj-lt"/>
                </a:endParaRPr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 flipV="1">
                <a:off x="6048164" y="1423598"/>
                <a:ext cx="343012" cy="8319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6317220" y="1265141"/>
                <a:ext cx="4732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32</a:t>
                </a: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6695704" y="2672916"/>
              <a:ext cx="576596" cy="400110"/>
              <a:chOff x="3653791" y="1729298"/>
              <a:chExt cx="576596" cy="400110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 flipH="1">
                <a:off x="3653791" y="1790672"/>
                <a:ext cx="216556" cy="1906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3737852" y="1729298"/>
                <a:ext cx="49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/>
                  <a:t>48</a:t>
                </a:r>
              </a:p>
            </p:txBody>
          </p:sp>
        </p:grpSp>
        <p:cxnSp>
          <p:nvCxnSpPr>
            <p:cNvPr id="61" name="Straight Arrow Connector 60"/>
            <p:cNvCxnSpPr/>
            <p:nvPr/>
          </p:nvCxnSpPr>
          <p:spPr>
            <a:xfrm>
              <a:off x="6804248" y="2687444"/>
              <a:ext cx="6807" cy="453524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Arrow Connector 61"/>
          <p:cNvCxnSpPr/>
          <p:nvPr/>
        </p:nvCxnSpPr>
        <p:spPr>
          <a:xfrm>
            <a:off x="9208927" y="3442656"/>
            <a:ext cx="4012" cy="598913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293401" y="2874462"/>
            <a:ext cx="492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00376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7" grpId="0"/>
      <p:bldP spid="55" grpId="0" animBg="1"/>
      <p:bldP spid="6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en-IN" dirty="0"/>
              <a:t>The DES S-Boxes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S-Box substitution. </a:t>
            </a:r>
          </a:p>
          <a:p>
            <a:r>
              <a:rPr lang="en-IN" dirty="0"/>
              <a:t>Eight substitution tables. </a:t>
            </a:r>
          </a:p>
          <a:p>
            <a:r>
              <a:rPr lang="en-IN" dirty="0"/>
              <a:t>6 bits of input</a:t>
            </a:r>
          </a:p>
          <a:p>
            <a:r>
              <a:rPr lang="en-IN" dirty="0"/>
              <a:t>4 bits of output.</a:t>
            </a:r>
          </a:p>
          <a:p>
            <a:r>
              <a:rPr lang="en-IN" dirty="0"/>
              <a:t>Convert 48 bits to 32 bits</a:t>
            </a:r>
          </a:p>
          <a:p>
            <a:r>
              <a:rPr lang="en-IN" dirty="0"/>
              <a:t>Non-linear and resistant to differential  cryptanalysis. </a:t>
            </a:r>
          </a:p>
          <a:p>
            <a:r>
              <a:rPr lang="en-IN" dirty="0"/>
              <a:t>Crucial element for DES security!</a:t>
            </a:r>
          </a:p>
          <a:p>
            <a:r>
              <a:rPr lang="en-IN" dirty="0"/>
              <a:t>Introduces </a:t>
            </a:r>
            <a:r>
              <a:rPr lang="en-IN" dirty="0">
                <a:solidFill>
                  <a:schemeClr val="accent6"/>
                </a:solidFill>
              </a:rPr>
              <a:t>confusion.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3106319" y="1059231"/>
            <a:ext cx="4200508" cy="2743541"/>
          </a:xfrm>
          <a:custGeom>
            <a:avLst/>
            <a:gdLst>
              <a:gd name="connsiteX0" fmla="*/ 0 w 2501900"/>
              <a:gd name="connsiteY0" fmla="*/ 0 h 3098800"/>
              <a:gd name="connsiteX1" fmla="*/ 1244600 w 2501900"/>
              <a:gd name="connsiteY1" fmla="*/ 0 h 3098800"/>
              <a:gd name="connsiteX2" fmla="*/ 2501900 w 2501900"/>
              <a:gd name="connsiteY2" fmla="*/ 309880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1900" h="3098800">
                <a:moveTo>
                  <a:pt x="0" y="0"/>
                </a:moveTo>
                <a:lnTo>
                  <a:pt x="1244600" y="0"/>
                </a:lnTo>
                <a:lnTo>
                  <a:pt x="2501900" y="3098800"/>
                </a:lnTo>
              </a:path>
            </a:pathLst>
          </a:custGeom>
          <a:ln w="127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6" name="Straight Connector 115"/>
          <p:cNvCxnSpPr/>
          <p:nvPr/>
        </p:nvCxnSpPr>
        <p:spPr>
          <a:xfrm>
            <a:off x="6389237" y="3803392"/>
            <a:ext cx="4967854" cy="3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6177128" y="4302197"/>
            <a:ext cx="424219" cy="356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S1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6882609" y="4338955"/>
            <a:ext cx="424219" cy="356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S2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7588417" y="4338954"/>
            <a:ext cx="424219" cy="356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S3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8319109" y="4327753"/>
            <a:ext cx="424219" cy="356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S4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9055579" y="4324836"/>
            <a:ext cx="424219" cy="356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S5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9735940" y="4327753"/>
            <a:ext cx="424219" cy="356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S6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10479678" y="4338953"/>
            <a:ext cx="424219" cy="356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S7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11143237" y="4330533"/>
            <a:ext cx="424219" cy="356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j-lt"/>
              </a:rPr>
              <a:t>S8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6404273" y="5162953"/>
            <a:ext cx="4967854" cy="498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7" name="Group 126"/>
          <p:cNvGrpSpPr/>
          <p:nvPr/>
        </p:nvGrpSpPr>
        <p:grpSpPr>
          <a:xfrm>
            <a:off x="6290979" y="3802771"/>
            <a:ext cx="392879" cy="503602"/>
            <a:chOff x="3783077" y="4153711"/>
            <a:chExt cx="392879" cy="503602"/>
          </a:xfrm>
        </p:grpSpPr>
        <p:cxnSp>
          <p:nvCxnSpPr>
            <p:cNvPr id="128" name="Straight Arrow Connector 127"/>
            <p:cNvCxnSpPr/>
            <p:nvPr/>
          </p:nvCxnSpPr>
          <p:spPr>
            <a:xfrm>
              <a:off x="3892311" y="4153711"/>
              <a:ext cx="8123" cy="503602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V="1">
              <a:off x="3783077" y="4299015"/>
              <a:ext cx="212110" cy="84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3876569" y="4242574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6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6311601" y="4662690"/>
            <a:ext cx="362646" cy="503602"/>
            <a:chOff x="3803700" y="5013630"/>
            <a:chExt cx="362646" cy="503602"/>
          </a:xfrm>
        </p:grpSpPr>
        <p:grpSp>
          <p:nvGrpSpPr>
            <p:cNvPr id="132" name="Group 131"/>
            <p:cNvGrpSpPr/>
            <p:nvPr/>
          </p:nvGrpSpPr>
          <p:grpSpPr>
            <a:xfrm>
              <a:off x="3803700" y="5013630"/>
              <a:ext cx="212110" cy="503602"/>
              <a:chOff x="3803700" y="4990192"/>
              <a:chExt cx="212110" cy="503602"/>
            </a:xfrm>
          </p:grpSpPr>
          <p:cxnSp>
            <p:nvCxnSpPr>
              <p:cNvPr id="134" name="Straight Arrow Connector 133"/>
              <p:cNvCxnSpPr/>
              <p:nvPr/>
            </p:nvCxnSpPr>
            <p:spPr>
              <a:xfrm>
                <a:off x="3901632" y="4990192"/>
                <a:ext cx="8123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3803700" y="5167051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TextBox 132"/>
            <p:cNvSpPr txBox="1"/>
            <p:nvPr/>
          </p:nvSpPr>
          <p:spPr>
            <a:xfrm>
              <a:off x="3866959" y="5117225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4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996079" y="3821470"/>
            <a:ext cx="371855" cy="503602"/>
            <a:chOff x="4488177" y="4172410"/>
            <a:chExt cx="371855" cy="503602"/>
          </a:xfrm>
        </p:grpSpPr>
        <p:cxnSp>
          <p:nvCxnSpPr>
            <p:cNvPr id="137" name="Straight Arrow Connector 136"/>
            <p:cNvCxnSpPr/>
            <p:nvPr/>
          </p:nvCxnSpPr>
          <p:spPr>
            <a:xfrm>
              <a:off x="4586817" y="4172410"/>
              <a:ext cx="8123" cy="503602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4488177" y="4293096"/>
              <a:ext cx="212110" cy="84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/>
            <p:cNvSpPr txBox="1"/>
            <p:nvPr/>
          </p:nvSpPr>
          <p:spPr>
            <a:xfrm>
              <a:off x="4560645" y="4257092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6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11260280" y="3813424"/>
            <a:ext cx="360337" cy="524777"/>
            <a:chOff x="8752378" y="4164363"/>
            <a:chExt cx="360337" cy="524777"/>
          </a:xfrm>
        </p:grpSpPr>
        <p:cxnSp>
          <p:nvCxnSpPr>
            <p:cNvPr id="141" name="Straight Arrow Connector 140"/>
            <p:cNvCxnSpPr/>
            <p:nvPr/>
          </p:nvCxnSpPr>
          <p:spPr>
            <a:xfrm>
              <a:off x="8849190" y="4164363"/>
              <a:ext cx="0" cy="524777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V="1">
              <a:off x="8752378" y="4293096"/>
              <a:ext cx="212110" cy="84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/>
            <p:cNvSpPr txBox="1"/>
            <p:nvPr/>
          </p:nvSpPr>
          <p:spPr>
            <a:xfrm>
              <a:off x="8813328" y="4258785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6</a:t>
              </a: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7689864" y="3821470"/>
            <a:ext cx="366682" cy="503602"/>
            <a:chOff x="5181963" y="4172410"/>
            <a:chExt cx="366682" cy="503602"/>
          </a:xfrm>
        </p:grpSpPr>
        <p:cxnSp>
          <p:nvCxnSpPr>
            <p:cNvPr id="145" name="Straight Arrow Connector 144"/>
            <p:cNvCxnSpPr/>
            <p:nvPr/>
          </p:nvCxnSpPr>
          <p:spPr>
            <a:xfrm>
              <a:off x="5292625" y="4172410"/>
              <a:ext cx="8123" cy="503602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5181963" y="4293096"/>
              <a:ext cx="212110" cy="84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/>
            <p:cNvSpPr txBox="1"/>
            <p:nvPr/>
          </p:nvSpPr>
          <p:spPr>
            <a:xfrm>
              <a:off x="5249258" y="4257092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6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8451968" y="3815363"/>
            <a:ext cx="367481" cy="503602"/>
            <a:chOff x="5944066" y="4166303"/>
            <a:chExt cx="367481" cy="503602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6035801" y="4166303"/>
              <a:ext cx="8123" cy="503602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V="1">
              <a:off x="5944066" y="4293096"/>
              <a:ext cx="212110" cy="84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/>
            <p:cNvSpPr txBox="1"/>
            <p:nvPr/>
          </p:nvSpPr>
          <p:spPr>
            <a:xfrm>
              <a:off x="6012160" y="4257092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6</a:t>
              </a: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9143455" y="3815363"/>
            <a:ext cx="384689" cy="503602"/>
            <a:chOff x="6635553" y="4166303"/>
            <a:chExt cx="384689" cy="503602"/>
          </a:xfrm>
        </p:grpSpPr>
        <p:cxnSp>
          <p:nvCxnSpPr>
            <p:cNvPr id="153" name="Straight Arrow Connector 152"/>
            <p:cNvCxnSpPr/>
            <p:nvPr/>
          </p:nvCxnSpPr>
          <p:spPr>
            <a:xfrm>
              <a:off x="6737547" y="4166303"/>
              <a:ext cx="8123" cy="503602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V="1">
              <a:off x="6635553" y="4293096"/>
              <a:ext cx="212110" cy="84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/>
            <p:cNvSpPr txBox="1"/>
            <p:nvPr/>
          </p:nvSpPr>
          <p:spPr>
            <a:xfrm>
              <a:off x="6720855" y="4257092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6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9850435" y="3802771"/>
            <a:ext cx="359033" cy="503602"/>
            <a:chOff x="7342533" y="4153711"/>
            <a:chExt cx="359033" cy="503602"/>
          </a:xfrm>
        </p:grpSpPr>
        <p:cxnSp>
          <p:nvCxnSpPr>
            <p:cNvPr id="157" name="Straight Arrow Connector 156"/>
            <p:cNvCxnSpPr/>
            <p:nvPr/>
          </p:nvCxnSpPr>
          <p:spPr>
            <a:xfrm>
              <a:off x="7439293" y="4153711"/>
              <a:ext cx="8123" cy="503602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7342533" y="4293096"/>
              <a:ext cx="212110" cy="84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/>
            <p:cNvSpPr txBox="1"/>
            <p:nvPr/>
          </p:nvSpPr>
          <p:spPr>
            <a:xfrm>
              <a:off x="7402179" y="4257092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6</a:t>
              </a: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10588377" y="3814178"/>
            <a:ext cx="379956" cy="524777"/>
            <a:chOff x="8080476" y="4165117"/>
            <a:chExt cx="379956" cy="524777"/>
          </a:xfrm>
        </p:grpSpPr>
        <p:cxnSp>
          <p:nvCxnSpPr>
            <p:cNvPr id="161" name="Straight Arrow Connector 160"/>
            <p:cNvCxnSpPr/>
            <p:nvPr/>
          </p:nvCxnSpPr>
          <p:spPr>
            <a:xfrm>
              <a:off x="8183886" y="4165117"/>
              <a:ext cx="0" cy="524777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V="1">
              <a:off x="8080476" y="4293096"/>
              <a:ext cx="212110" cy="848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/>
            <p:cNvSpPr txBox="1"/>
            <p:nvPr/>
          </p:nvSpPr>
          <p:spPr>
            <a:xfrm>
              <a:off x="8161045" y="4257092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6</a:t>
              </a: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6992725" y="4699931"/>
            <a:ext cx="351673" cy="503602"/>
            <a:chOff x="4484823" y="5050871"/>
            <a:chExt cx="351673" cy="503602"/>
          </a:xfrm>
        </p:grpSpPr>
        <p:grpSp>
          <p:nvGrpSpPr>
            <p:cNvPr id="165" name="Group 164"/>
            <p:cNvGrpSpPr/>
            <p:nvPr/>
          </p:nvGrpSpPr>
          <p:grpSpPr>
            <a:xfrm>
              <a:off x="4484823" y="5050871"/>
              <a:ext cx="212110" cy="503602"/>
              <a:chOff x="3803700" y="4990192"/>
              <a:chExt cx="212110" cy="503602"/>
            </a:xfrm>
          </p:grpSpPr>
          <p:cxnSp>
            <p:nvCxnSpPr>
              <p:cNvPr id="167" name="Straight Arrow Connector 166"/>
              <p:cNvCxnSpPr/>
              <p:nvPr/>
            </p:nvCxnSpPr>
            <p:spPr>
              <a:xfrm>
                <a:off x="3901632" y="4990192"/>
                <a:ext cx="8123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V="1">
                <a:off x="3803700" y="5132517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6" name="TextBox 165"/>
            <p:cNvSpPr txBox="1"/>
            <p:nvPr/>
          </p:nvSpPr>
          <p:spPr>
            <a:xfrm>
              <a:off x="4537109" y="5117225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4</a:t>
              </a:r>
            </a:p>
          </p:txBody>
        </p:sp>
      </p:grpSp>
      <p:grpSp>
        <p:nvGrpSpPr>
          <p:cNvPr id="169" name="Group 168"/>
          <p:cNvGrpSpPr/>
          <p:nvPr/>
        </p:nvGrpSpPr>
        <p:grpSpPr>
          <a:xfrm>
            <a:off x="7698532" y="4708099"/>
            <a:ext cx="351310" cy="503602"/>
            <a:chOff x="5190631" y="5059039"/>
            <a:chExt cx="351310" cy="503602"/>
          </a:xfrm>
        </p:grpSpPr>
        <p:grpSp>
          <p:nvGrpSpPr>
            <p:cNvPr id="170" name="Group 169"/>
            <p:cNvGrpSpPr/>
            <p:nvPr/>
          </p:nvGrpSpPr>
          <p:grpSpPr>
            <a:xfrm>
              <a:off x="5190631" y="5059039"/>
              <a:ext cx="212110" cy="503602"/>
              <a:chOff x="3803700" y="4990192"/>
              <a:chExt cx="212110" cy="503602"/>
            </a:xfrm>
          </p:grpSpPr>
          <p:cxnSp>
            <p:nvCxnSpPr>
              <p:cNvPr id="172" name="Straight Arrow Connector 171"/>
              <p:cNvCxnSpPr/>
              <p:nvPr/>
            </p:nvCxnSpPr>
            <p:spPr>
              <a:xfrm>
                <a:off x="3901632" y="4990192"/>
                <a:ext cx="8123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flipV="1">
                <a:off x="3803700" y="5124349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1" name="TextBox 170"/>
            <p:cNvSpPr txBox="1"/>
            <p:nvPr/>
          </p:nvSpPr>
          <p:spPr>
            <a:xfrm>
              <a:off x="5242554" y="5133986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4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8463737" y="4676833"/>
            <a:ext cx="345067" cy="503602"/>
            <a:chOff x="5955835" y="5027773"/>
            <a:chExt cx="345067" cy="503602"/>
          </a:xfrm>
        </p:grpSpPr>
        <p:grpSp>
          <p:nvGrpSpPr>
            <p:cNvPr id="175" name="Group 174"/>
            <p:cNvGrpSpPr/>
            <p:nvPr/>
          </p:nvGrpSpPr>
          <p:grpSpPr>
            <a:xfrm>
              <a:off x="5955835" y="5027773"/>
              <a:ext cx="212110" cy="503602"/>
              <a:chOff x="3803700" y="4990192"/>
              <a:chExt cx="212110" cy="503602"/>
            </a:xfrm>
          </p:grpSpPr>
          <p:cxnSp>
            <p:nvCxnSpPr>
              <p:cNvPr id="177" name="Straight Arrow Connector 176"/>
              <p:cNvCxnSpPr/>
              <p:nvPr/>
            </p:nvCxnSpPr>
            <p:spPr>
              <a:xfrm>
                <a:off x="3901632" y="4990192"/>
                <a:ext cx="8123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 flipV="1">
                <a:off x="3803700" y="5155615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6" name="TextBox 175"/>
            <p:cNvSpPr txBox="1"/>
            <p:nvPr/>
          </p:nvSpPr>
          <p:spPr>
            <a:xfrm>
              <a:off x="6001515" y="5120759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4</a:t>
              </a: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9176689" y="4665856"/>
            <a:ext cx="349499" cy="503602"/>
            <a:chOff x="6668787" y="5016796"/>
            <a:chExt cx="349499" cy="503602"/>
          </a:xfrm>
        </p:grpSpPr>
        <p:grpSp>
          <p:nvGrpSpPr>
            <p:cNvPr id="180" name="Group 179"/>
            <p:cNvGrpSpPr/>
            <p:nvPr/>
          </p:nvGrpSpPr>
          <p:grpSpPr>
            <a:xfrm>
              <a:off x="6668787" y="5016796"/>
              <a:ext cx="212110" cy="503602"/>
              <a:chOff x="3803700" y="4990192"/>
              <a:chExt cx="212110" cy="503602"/>
            </a:xfrm>
          </p:grpSpPr>
          <p:cxnSp>
            <p:nvCxnSpPr>
              <p:cNvPr id="182" name="Straight Arrow Connector 181"/>
              <p:cNvCxnSpPr/>
              <p:nvPr/>
            </p:nvCxnSpPr>
            <p:spPr>
              <a:xfrm>
                <a:off x="3901632" y="4990192"/>
                <a:ext cx="8123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V="1">
                <a:off x="3803700" y="5167051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1" name="TextBox 180"/>
            <p:cNvSpPr txBox="1"/>
            <p:nvPr/>
          </p:nvSpPr>
          <p:spPr>
            <a:xfrm>
              <a:off x="6718899" y="5110784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4</a:t>
              </a: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10595703" y="4698240"/>
            <a:ext cx="349990" cy="503602"/>
            <a:chOff x="8087802" y="5049180"/>
            <a:chExt cx="349990" cy="503602"/>
          </a:xfrm>
        </p:grpSpPr>
        <p:grpSp>
          <p:nvGrpSpPr>
            <p:cNvPr id="185" name="Group 184"/>
            <p:cNvGrpSpPr/>
            <p:nvPr/>
          </p:nvGrpSpPr>
          <p:grpSpPr>
            <a:xfrm>
              <a:off x="8087802" y="5049180"/>
              <a:ext cx="212110" cy="503602"/>
              <a:chOff x="3803700" y="4990192"/>
              <a:chExt cx="212110" cy="503602"/>
            </a:xfrm>
          </p:grpSpPr>
          <p:cxnSp>
            <p:nvCxnSpPr>
              <p:cNvPr id="187" name="Straight Arrow Connector 186"/>
              <p:cNvCxnSpPr/>
              <p:nvPr/>
            </p:nvCxnSpPr>
            <p:spPr>
              <a:xfrm>
                <a:off x="3901632" y="4990192"/>
                <a:ext cx="8123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 flipV="1">
                <a:off x="3803700" y="5134208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6" name="TextBox 185"/>
            <p:cNvSpPr txBox="1"/>
            <p:nvPr/>
          </p:nvSpPr>
          <p:spPr>
            <a:xfrm>
              <a:off x="8138405" y="5117505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4</a:t>
              </a: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9850434" y="4698240"/>
            <a:ext cx="349736" cy="503602"/>
            <a:chOff x="7342533" y="5049180"/>
            <a:chExt cx="349736" cy="503602"/>
          </a:xfrm>
        </p:grpSpPr>
        <p:grpSp>
          <p:nvGrpSpPr>
            <p:cNvPr id="190" name="Group 189"/>
            <p:cNvGrpSpPr/>
            <p:nvPr/>
          </p:nvGrpSpPr>
          <p:grpSpPr>
            <a:xfrm>
              <a:off x="7342533" y="5049180"/>
              <a:ext cx="212110" cy="503602"/>
              <a:chOff x="3803700" y="4990192"/>
              <a:chExt cx="212110" cy="503602"/>
            </a:xfrm>
          </p:grpSpPr>
          <p:cxnSp>
            <p:nvCxnSpPr>
              <p:cNvPr id="192" name="Straight Arrow Connector 191"/>
              <p:cNvCxnSpPr/>
              <p:nvPr/>
            </p:nvCxnSpPr>
            <p:spPr>
              <a:xfrm>
                <a:off x="3901632" y="4990192"/>
                <a:ext cx="8123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 flipV="1">
                <a:off x="3803700" y="5134208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TextBox 190"/>
            <p:cNvSpPr txBox="1"/>
            <p:nvPr/>
          </p:nvSpPr>
          <p:spPr>
            <a:xfrm>
              <a:off x="7392882" y="5122785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4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11261326" y="4673902"/>
            <a:ext cx="348218" cy="503602"/>
            <a:chOff x="8753425" y="5024842"/>
            <a:chExt cx="348218" cy="503602"/>
          </a:xfrm>
        </p:grpSpPr>
        <p:grpSp>
          <p:nvGrpSpPr>
            <p:cNvPr id="195" name="Group 194"/>
            <p:cNvGrpSpPr/>
            <p:nvPr/>
          </p:nvGrpSpPr>
          <p:grpSpPr>
            <a:xfrm>
              <a:off x="8753425" y="5024842"/>
              <a:ext cx="212110" cy="503602"/>
              <a:chOff x="3803700" y="4990192"/>
              <a:chExt cx="212110" cy="503602"/>
            </a:xfrm>
          </p:grpSpPr>
          <p:cxnSp>
            <p:nvCxnSpPr>
              <p:cNvPr id="197" name="Straight Arrow Connector 196"/>
              <p:cNvCxnSpPr/>
              <p:nvPr/>
            </p:nvCxnSpPr>
            <p:spPr>
              <a:xfrm>
                <a:off x="3901632" y="4990192"/>
                <a:ext cx="8123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 flipV="1">
                <a:off x="3803700" y="5167051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6" name="TextBox 195"/>
            <p:cNvSpPr txBox="1"/>
            <p:nvPr/>
          </p:nvSpPr>
          <p:spPr>
            <a:xfrm>
              <a:off x="8802256" y="5125048"/>
              <a:ext cx="2993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4</a:t>
              </a: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8733412" y="5175147"/>
            <a:ext cx="613035" cy="503505"/>
            <a:chOff x="3478347" y="3789934"/>
            <a:chExt cx="613035" cy="503505"/>
          </a:xfrm>
        </p:grpSpPr>
        <p:cxnSp>
          <p:nvCxnSpPr>
            <p:cNvPr id="220" name="Straight Arrow Connector 219"/>
            <p:cNvCxnSpPr/>
            <p:nvPr/>
          </p:nvCxnSpPr>
          <p:spPr>
            <a:xfrm flipH="1">
              <a:off x="3593207" y="3789934"/>
              <a:ext cx="1422" cy="503505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1" name="Group 220"/>
            <p:cNvGrpSpPr/>
            <p:nvPr/>
          </p:nvGrpSpPr>
          <p:grpSpPr>
            <a:xfrm>
              <a:off x="3478347" y="3841817"/>
              <a:ext cx="613035" cy="400110"/>
              <a:chOff x="829849" y="2520280"/>
              <a:chExt cx="613035" cy="400110"/>
            </a:xfrm>
          </p:grpSpPr>
          <p:cxnSp>
            <p:nvCxnSpPr>
              <p:cNvPr id="222" name="Straight Connector 221"/>
              <p:cNvCxnSpPr/>
              <p:nvPr/>
            </p:nvCxnSpPr>
            <p:spPr>
              <a:xfrm flipH="1">
                <a:off x="829849" y="2606872"/>
                <a:ext cx="216556" cy="1906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3" name="TextBox 222"/>
              <p:cNvSpPr txBox="1"/>
              <p:nvPr/>
            </p:nvSpPr>
            <p:spPr>
              <a:xfrm>
                <a:off x="950349" y="2520280"/>
                <a:ext cx="49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/>
                  <a:t>32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7016227" y="711201"/>
            <a:ext cx="4237464" cy="3102222"/>
            <a:chOff x="4547004" y="909271"/>
            <a:chExt cx="4237464" cy="3102222"/>
          </a:xfrm>
        </p:grpSpPr>
        <p:cxnSp>
          <p:nvCxnSpPr>
            <p:cNvPr id="200" name="Straight Arrow Connector 199"/>
            <p:cNvCxnSpPr/>
            <p:nvPr/>
          </p:nvCxnSpPr>
          <p:spPr>
            <a:xfrm>
              <a:off x="6393352" y="3412580"/>
              <a:ext cx="4012" cy="598913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" name="Group 5"/>
            <p:cNvGrpSpPr/>
            <p:nvPr/>
          </p:nvGrpSpPr>
          <p:grpSpPr>
            <a:xfrm>
              <a:off x="4547004" y="909271"/>
              <a:ext cx="4237464" cy="2988332"/>
              <a:chOff x="4547004" y="909271"/>
              <a:chExt cx="4237464" cy="2988332"/>
            </a:xfrm>
          </p:grpSpPr>
          <p:cxnSp>
            <p:nvCxnSpPr>
              <p:cNvPr id="199" name="Straight Arrow Connector 198"/>
              <p:cNvCxnSpPr/>
              <p:nvPr/>
            </p:nvCxnSpPr>
            <p:spPr>
              <a:xfrm>
                <a:off x="6389705" y="2346808"/>
                <a:ext cx="7294" cy="712713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>
              <a:xfrm>
                <a:off x="4547004" y="1804954"/>
                <a:ext cx="3733408" cy="682970"/>
                <a:chOff x="3707904" y="1418805"/>
                <a:chExt cx="3852440" cy="682970"/>
              </a:xfrm>
              <a:solidFill>
                <a:srgbClr val="D3D2D2"/>
              </a:solidFill>
            </p:grpSpPr>
            <p:sp>
              <p:nvSpPr>
                <p:cNvPr id="202" name="Flowchart: Manual Operation 201"/>
                <p:cNvSpPr/>
                <p:nvPr/>
              </p:nvSpPr>
              <p:spPr>
                <a:xfrm flipV="1">
                  <a:off x="3707904" y="1418805"/>
                  <a:ext cx="3852440" cy="678046"/>
                </a:xfrm>
                <a:prstGeom prst="flowChartManualOperation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203" name="TextBox 202"/>
                <p:cNvSpPr txBox="1"/>
                <p:nvPr/>
              </p:nvSpPr>
              <p:spPr>
                <a:xfrm>
                  <a:off x="4179520" y="1424667"/>
                  <a:ext cx="2940588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dirty="0"/>
                    <a:t>Expansion/permutation</a:t>
                  </a:r>
                </a:p>
                <a:p>
                  <a:pPr algn="ctr"/>
                  <a:r>
                    <a:rPr lang="en-IN" sz="2000" dirty="0"/>
                    <a:t>(E table)</a:t>
                  </a: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6087322" y="2494093"/>
                <a:ext cx="2697146" cy="1403510"/>
                <a:chOff x="6087322" y="2494093"/>
                <a:chExt cx="2697146" cy="1403510"/>
              </a:xfrm>
            </p:grpSpPr>
            <p:grpSp>
              <p:nvGrpSpPr>
                <p:cNvPr id="204" name="Group 203"/>
                <p:cNvGrpSpPr/>
                <p:nvPr/>
              </p:nvGrpSpPr>
              <p:grpSpPr>
                <a:xfrm>
                  <a:off x="6087322" y="2907816"/>
                  <a:ext cx="648084" cy="576064"/>
                  <a:chOff x="3995936" y="2348880"/>
                  <a:chExt cx="648084" cy="576064"/>
                </a:xfrm>
                <a:solidFill>
                  <a:srgbClr val="D3D2D2"/>
                </a:solidFill>
              </p:grpSpPr>
              <p:sp>
                <p:nvSpPr>
                  <p:cNvPr id="205" name="Oval 204"/>
                  <p:cNvSpPr/>
                  <p:nvPr/>
                </p:nvSpPr>
                <p:spPr>
                  <a:xfrm>
                    <a:off x="3995936" y="2348880"/>
                    <a:ext cx="648084" cy="576064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206" name="TextBox 205"/>
                  <p:cNvSpPr txBox="1"/>
                  <p:nvPr/>
                </p:nvSpPr>
                <p:spPr>
                  <a:xfrm>
                    <a:off x="3995936" y="2436857"/>
                    <a:ext cx="64806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dirty="0"/>
                      <a:t>XOR</a:t>
                    </a:r>
                    <a:endParaRPr lang="en-IN" sz="1600" dirty="0"/>
                  </a:p>
                </p:txBody>
              </p:sp>
            </p:grpSp>
            <p:grpSp>
              <p:nvGrpSpPr>
                <p:cNvPr id="207" name="Group 206"/>
                <p:cNvGrpSpPr/>
                <p:nvPr/>
              </p:nvGrpSpPr>
              <p:grpSpPr>
                <a:xfrm>
                  <a:off x="6301664" y="2494093"/>
                  <a:ext cx="613035" cy="400110"/>
                  <a:chOff x="3473336" y="1657290"/>
                  <a:chExt cx="613035" cy="400110"/>
                </a:xfrm>
              </p:grpSpPr>
              <p:cxnSp>
                <p:nvCxnSpPr>
                  <p:cNvPr id="208" name="Straight Connector 207"/>
                  <p:cNvCxnSpPr/>
                  <p:nvPr/>
                </p:nvCxnSpPr>
                <p:spPr>
                  <a:xfrm flipH="1">
                    <a:off x="3473336" y="1743882"/>
                    <a:ext cx="216556" cy="190654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9" name="TextBox 208"/>
                  <p:cNvSpPr txBox="1"/>
                  <p:nvPr/>
                </p:nvSpPr>
                <p:spPr>
                  <a:xfrm>
                    <a:off x="3593836" y="1657290"/>
                    <a:ext cx="49253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2000" dirty="0"/>
                      <a:t>48</a:t>
                    </a:r>
                  </a:p>
                </p:txBody>
              </p:sp>
            </p:grpSp>
            <p:grpSp>
              <p:nvGrpSpPr>
                <p:cNvPr id="210" name="Group 209"/>
                <p:cNvGrpSpPr/>
                <p:nvPr/>
              </p:nvGrpSpPr>
              <p:grpSpPr>
                <a:xfrm>
                  <a:off x="6301664" y="3497493"/>
                  <a:ext cx="613035" cy="400110"/>
                  <a:chOff x="829849" y="2520280"/>
                  <a:chExt cx="613035" cy="400110"/>
                </a:xfrm>
              </p:grpSpPr>
              <p:cxnSp>
                <p:nvCxnSpPr>
                  <p:cNvPr id="211" name="Straight Connector 210"/>
                  <p:cNvCxnSpPr/>
                  <p:nvPr/>
                </p:nvCxnSpPr>
                <p:spPr>
                  <a:xfrm flipH="1">
                    <a:off x="829849" y="2606872"/>
                    <a:ext cx="216556" cy="190654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2" name="TextBox 211"/>
                  <p:cNvSpPr txBox="1"/>
                  <p:nvPr/>
                </p:nvSpPr>
                <p:spPr>
                  <a:xfrm>
                    <a:off x="950349" y="2520280"/>
                    <a:ext cx="492535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2000" dirty="0"/>
                      <a:t>48</a:t>
                    </a:r>
                  </a:p>
                </p:txBody>
              </p:sp>
            </p:grpSp>
            <p:grpSp>
              <p:nvGrpSpPr>
                <p:cNvPr id="213" name="Group 212"/>
                <p:cNvGrpSpPr/>
                <p:nvPr/>
              </p:nvGrpSpPr>
              <p:grpSpPr>
                <a:xfrm>
                  <a:off x="6736130" y="3084086"/>
                  <a:ext cx="2048338" cy="489481"/>
                  <a:chOff x="3907054" y="2240868"/>
                  <a:chExt cx="2048338" cy="489481"/>
                </a:xfrm>
              </p:grpSpPr>
              <p:cxnSp>
                <p:nvCxnSpPr>
                  <p:cNvPr id="214" name="Straight Arrow Connector 213"/>
                  <p:cNvCxnSpPr/>
                  <p:nvPr/>
                </p:nvCxnSpPr>
                <p:spPr>
                  <a:xfrm>
                    <a:off x="3907054" y="2359045"/>
                    <a:ext cx="2048338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type="triangl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15" name="Group 214"/>
                  <p:cNvGrpSpPr/>
                  <p:nvPr/>
                </p:nvGrpSpPr>
                <p:grpSpPr>
                  <a:xfrm>
                    <a:off x="4532166" y="2240868"/>
                    <a:ext cx="492535" cy="489481"/>
                    <a:chOff x="4532166" y="2240868"/>
                    <a:chExt cx="492535" cy="489481"/>
                  </a:xfrm>
                </p:grpSpPr>
                <p:cxnSp>
                  <p:nvCxnSpPr>
                    <p:cNvPr id="216" name="Straight Connector 215"/>
                    <p:cNvCxnSpPr/>
                    <p:nvPr/>
                  </p:nvCxnSpPr>
                  <p:spPr>
                    <a:xfrm flipH="1">
                      <a:off x="4608004" y="2240868"/>
                      <a:ext cx="144016" cy="265188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17" name="TextBox 216"/>
                    <p:cNvSpPr txBox="1"/>
                    <p:nvPr/>
                  </p:nvSpPr>
                  <p:spPr>
                    <a:xfrm>
                      <a:off x="4532166" y="2330239"/>
                      <a:ext cx="492535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IN" sz="2000" dirty="0"/>
                        <a:t>48</a:t>
                      </a:r>
                    </a:p>
                  </p:txBody>
                </p:sp>
              </p:grpSp>
            </p:grpSp>
            <p:sp>
              <p:nvSpPr>
                <p:cNvPr id="218" name="TextBox 217"/>
                <p:cNvSpPr txBox="1"/>
                <p:nvPr/>
              </p:nvSpPr>
              <p:spPr>
                <a:xfrm>
                  <a:off x="7815485" y="2764961"/>
                  <a:ext cx="46148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200" i="1" dirty="0"/>
                    <a:t>K</a:t>
                  </a:r>
                  <a:r>
                    <a:rPr lang="en-IN" sz="2200" i="1" baseline="-25000" dirty="0"/>
                    <a:t>i</a:t>
                  </a:r>
                </a:p>
              </p:txBody>
            </p:sp>
          </p:grpSp>
          <p:grpSp>
            <p:nvGrpSpPr>
              <p:cNvPr id="224" name="Group 223"/>
              <p:cNvGrpSpPr/>
              <p:nvPr/>
            </p:nvGrpSpPr>
            <p:grpSpPr>
              <a:xfrm>
                <a:off x="6120172" y="909271"/>
                <a:ext cx="797242" cy="903712"/>
                <a:chOff x="5993184" y="895452"/>
                <a:chExt cx="797242" cy="903712"/>
              </a:xfrm>
            </p:grpSpPr>
            <p:cxnSp>
              <p:nvCxnSpPr>
                <p:cNvPr id="225" name="Straight Arrow Connector 224"/>
                <p:cNvCxnSpPr>
                  <a:stCxn id="226" idx="2"/>
                </p:cNvCxnSpPr>
                <p:nvPr/>
              </p:nvCxnSpPr>
              <p:spPr>
                <a:xfrm flipH="1">
                  <a:off x="6252338" y="1295562"/>
                  <a:ext cx="4701" cy="503602"/>
                </a:xfrm>
                <a:prstGeom prst="straightConnector1">
                  <a:avLst/>
                </a:prstGeom>
                <a:ln w="19050">
                  <a:headEnd type="none" w="med" len="med"/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26" name="TextBox 225"/>
                <p:cNvSpPr txBox="1"/>
                <p:nvPr/>
              </p:nvSpPr>
              <p:spPr>
                <a:xfrm>
                  <a:off x="5993184" y="895452"/>
                  <a:ext cx="52770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+mj-lt"/>
                    </a:rPr>
                    <a:t>R</a:t>
                  </a:r>
                  <a:r>
                    <a:rPr lang="en-US" sz="2000" baseline="-25000" dirty="0">
                      <a:latin typeface="+mj-lt"/>
                    </a:rPr>
                    <a:t>i-1</a:t>
                  </a:r>
                  <a:endParaRPr lang="en-US" sz="2000" dirty="0">
                    <a:latin typeface="+mj-lt"/>
                  </a:endParaRPr>
                </a:p>
              </p:txBody>
            </p:sp>
            <p:cxnSp>
              <p:nvCxnSpPr>
                <p:cNvPr id="227" name="Straight Connector 226"/>
                <p:cNvCxnSpPr/>
                <p:nvPr/>
              </p:nvCxnSpPr>
              <p:spPr>
                <a:xfrm flipV="1">
                  <a:off x="6048164" y="1423598"/>
                  <a:ext cx="343012" cy="83196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28" name="TextBox 227"/>
                <p:cNvSpPr txBox="1"/>
                <p:nvPr/>
              </p:nvSpPr>
              <p:spPr>
                <a:xfrm>
                  <a:off x="6317220" y="1265141"/>
                  <a:ext cx="47320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>
                      <a:latin typeface="+mj-lt"/>
                    </a:rPr>
                    <a:t>32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3152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17" grpId="0" animBg="1"/>
      <p:bldP spid="118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Role of S-box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outer two bits of each group select one row of an S-box.</a:t>
            </a:r>
          </a:p>
          <a:p>
            <a:r>
              <a:rPr lang="en-IN" dirty="0"/>
              <a:t>Inner four bits selects one column of an S-box.</a:t>
            </a:r>
          </a:p>
          <a:p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14500" y="4237169"/>
            <a:ext cx="8763000" cy="1849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Example: </a:t>
            </a:r>
          </a:p>
          <a:p>
            <a:pPr marL="0" indent="0">
              <a:buNone/>
            </a:pPr>
            <a:r>
              <a:rPr lang="en-IN" dirty="0"/>
              <a:t>     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804195" y="2024845"/>
            <a:ext cx="8583613" cy="2631197"/>
            <a:chOff x="280194" y="2024844"/>
            <a:chExt cx="8583613" cy="2631197"/>
          </a:xfrm>
        </p:grpSpPr>
        <p:pic>
          <p:nvPicPr>
            <p:cNvPr id="4" name="Picture 14"/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194" y="2024844"/>
              <a:ext cx="8583613" cy="202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121950" y="3825044"/>
              <a:ext cx="11341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/>
                <a:t>S-box 1</a:t>
              </a:r>
              <a:endParaRPr lang="en-IN" b="1" dirty="0"/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401921"/>
              </p:ext>
            </p:extLst>
          </p:nvPr>
        </p:nvGraphicFramePr>
        <p:xfrm>
          <a:off x="2963652" y="4814213"/>
          <a:ext cx="284431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053">
                  <a:extLst>
                    <a:ext uri="{9D8B030D-6E8A-4147-A177-3AD203B41FA5}">
                      <a16:colId xmlns:a16="http://schemas.microsoft.com/office/drawing/2014/main" val="1278366139"/>
                    </a:ext>
                  </a:extLst>
                </a:gridCol>
                <a:gridCol w="474053">
                  <a:extLst>
                    <a:ext uri="{9D8B030D-6E8A-4147-A177-3AD203B41FA5}">
                      <a16:colId xmlns:a16="http://schemas.microsoft.com/office/drawing/2014/main" val="1179035949"/>
                    </a:ext>
                  </a:extLst>
                </a:gridCol>
                <a:gridCol w="474053">
                  <a:extLst>
                    <a:ext uri="{9D8B030D-6E8A-4147-A177-3AD203B41FA5}">
                      <a16:colId xmlns:a16="http://schemas.microsoft.com/office/drawing/2014/main" val="1254545012"/>
                    </a:ext>
                  </a:extLst>
                </a:gridCol>
                <a:gridCol w="474053">
                  <a:extLst>
                    <a:ext uri="{9D8B030D-6E8A-4147-A177-3AD203B41FA5}">
                      <a16:colId xmlns:a16="http://schemas.microsoft.com/office/drawing/2014/main" val="4123038179"/>
                    </a:ext>
                  </a:extLst>
                </a:gridCol>
                <a:gridCol w="474053">
                  <a:extLst>
                    <a:ext uri="{9D8B030D-6E8A-4147-A177-3AD203B41FA5}">
                      <a16:colId xmlns:a16="http://schemas.microsoft.com/office/drawing/2014/main" val="2834148122"/>
                    </a:ext>
                  </a:extLst>
                </a:gridCol>
                <a:gridCol w="474053">
                  <a:extLst>
                    <a:ext uri="{9D8B030D-6E8A-4147-A177-3AD203B41FA5}">
                      <a16:colId xmlns:a16="http://schemas.microsoft.com/office/drawing/2014/main" val="1328080603"/>
                    </a:ext>
                  </a:extLst>
                </a:gridCol>
              </a:tblGrid>
              <a:tr h="404743"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92809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83631" y="5737062"/>
            <a:ext cx="792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Row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4727848" y="5748065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Column</a:t>
            </a:r>
            <a:endParaRPr lang="en-IN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107668" y="5271413"/>
            <a:ext cx="108012" cy="5770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215680" y="5271413"/>
            <a:ext cx="2340260" cy="5770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079236" y="2744924"/>
            <a:ext cx="324036" cy="3240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3719736" y="5271413"/>
            <a:ext cx="1512168" cy="5770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187788" y="5301209"/>
            <a:ext cx="1044116" cy="5472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4727848" y="5271413"/>
            <a:ext cx="504056" cy="5770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159896" y="5271413"/>
            <a:ext cx="72008" cy="5770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8410860" y="2096852"/>
            <a:ext cx="324036" cy="3240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0" name="Straight Connector 29"/>
          <p:cNvCxnSpPr>
            <a:stCxn id="19" idx="6"/>
          </p:cNvCxnSpPr>
          <p:nvPr/>
        </p:nvCxnSpPr>
        <p:spPr>
          <a:xfrm>
            <a:off x="2403272" y="2906942"/>
            <a:ext cx="6007588" cy="180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8572878" y="2420888"/>
            <a:ext cx="7398" cy="3240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8410860" y="2762926"/>
            <a:ext cx="324036" cy="3240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/>
          <p:cNvSpPr txBox="1"/>
          <p:nvPr/>
        </p:nvSpPr>
        <p:spPr>
          <a:xfrm>
            <a:off x="1737959" y="4807437"/>
            <a:ext cx="1091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Input</a:t>
            </a:r>
            <a:endParaRPr lang="en-IN" dirty="0"/>
          </a:p>
        </p:txBody>
      </p:sp>
      <p:sp>
        <p:nvSpPr>
          <p:cNvPr id="37" name="TextBox 36"/>
          <p:cNvSpPr txBox="1"/>
          <p:nvPr/>
        </p:nvSpPr>
        <p:spPr>
          <a:xfrm>
            <a:off x="6780077" y="4807436"/>
            <a:ext cx="1152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Output</a:t>
            </a:r>
            <a:endParaRPr lang="en-IN" dirty="0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583170"/>
              </p:ext>
            </p:extLst>
          </p:nvPr>
        </p:nvGraphicFramePr>
        <p:xfrm>
          <a:off x="7940619" y="4801127"/>
          <a:ext cx="189621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053">
                  <a:extLst>
                    <a:ext uri="{9D8B030D-6E8A-4147-A177-3AD203B41FA5}">
                      <a16:colId xmlns:a16="http://schemas.microsoft.com/office/drawing/2014/main" val="1179035949"/>
                    </a:ext>
                  </a:extLst>
                </a:gridCol>
                <a:gridCol w="474053">
                  <a:extLst>
                    <a:ext uri="{9D8B030D-6E8A-4147-A177-3AD203B41FA5}">
                      <a16:colId xmlns:a16="http://schemas.microsoft.com/office/drawing/2014/main" val="1254545012"/>
                    </a:ext>
                  </a:extLst>
                </a:gridCol>
                <a:gridCol w="474053">
                  <a:extLst>
                    <a:ext uri="{9D8B030D-6E8A-4147-A177-3AD203B41FA5}">
                      <a16:colId xmlns:a16="http://schemas.microsoft.com/office/drawing/2014/main" val="4123038179"/>
                    </a:ext>
                  </a:extLst>
                </a:gridCol>
                <a:gridCol w="474053">
                  <a:extLst>
                    <a:ext uri="{9D8B030D-6E8A-4147-A177-3AD203B41FA5}">
                      <a16:colId xmlns:a16="http://schemas.microsoft.com/office/drawing/2014/main" val="2834148122"/>
                    </a:ext>
                  </a:extLst>
                </a:gridCol>
              </a:tblGrid>
              <a:tr h="404743"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928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38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9" grpId="0" animBg="1"/>
      <p:bldP spid="28" grpId="0" animBg="1"/>
      <p:bldP spid="34" grpId="0" animBg="1"/>
      <p:bldP spid="36" grpId="0"/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Freeform 120"/>
          <p:cNvSpPr/>
          <p:nvPr/>
        </p:nvSpPr>
        <p:spPr>
          <a:xfrm>
            <a:off x="4025516" y="1327301"/>
            <a:ext cx="3141557" cy="3986539"/>
          </a:xfrm>
          <a:custGeom>
            <a:avLst/>
            <a:gdLst>
              <a:gd name="connsiteX0" fmla="*/ 0 w 2501900"/>
              <a:gd name="connsiteY0" fmla="*/ 0 h 3098800"/>
              <a:gd name="connsiteX1" fmla="*/ 1244600 w 2501900"/>
              <a:gd name="connsiteY1" fmla="*/ 0 h 3098800"/>
              <a:gd name="connsiteX2" fmla="*/ 2501900 w 2501900"/>
              <a:gd name="connsiteY2" fmla="*/ 3098800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1900" h="3098800">
                <a:moveTo>
                  <a:pt x="0" y="0"/>
                </a:moveTo>
                <a:lnTo>
                  <a:pt x="1244600" y="0"/>
                </a:lnTo>
                <a:lnTo>
                  <a:pt x="2501900" y="3098800"/>
                </a:lnTo>
              </a:path>
            </a:pathLst>
          </a:cu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4"/>
            </a:pPr>
            <a:r>
              <a:rPr lang="en-IN" dirty="0"/>
              <a:t>The Permutation 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51D3D3-9E4F-2B50-B1F3-176FC6438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3451" y="1160749"/>
            <a:ext cx="4572000" cy="14982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38400" indent="-338400" algn="just">
              <a:lnSpc>
                <a:spcPct val="113000"/>
              </a:lnSpc>
              <a:spcBef>
                <a:spcPts val="576"/>
              </a:spcBef>
              <a:buFont typeface="Wingdings" pitchFamily="2" charset="2"/>
              <a:buChar char="§"/>
            </a:pPr>
            <a:r>
              <a:rPr lang="fr-FR" sz="2400" b="1" dirty="0">
                <a:latin typeface="+mj-lt"/>
              </a:rPr>
              <a:t>Permutation P </a:t>
            </a:r>
          </a:p>
          <a:p>
            <a:pPr marL="338400" indent="-338400" algn="just">
              <a:lnSpc>
                <a:spcPct val="113000"/>
              </a:lnSpc>
              <a:spcBef>
                <a:spcPts val="576"/>
              </a:spcBef>
              <a:buFont typeface="Wingdings" pitchFamily="2" charset="2"/>
              <a:buChar char="§"/>
            </a:pPr>
            <a:r>
              <a:rPr lang="fr-FR" sz="2400" dirty="0" err="1">
                <a:latin typeface="+mj-lt"/>
              </a:rPr>
              <a:t>Bitwise</a:t>
            </a:r>
            <a:r>
              <a:rPr lang="fr-FR" sz="2400" dirty="0">
                <a:latin typeface="+mj-lt"/>
              </a:rPr>
              <a:t> permutation.</a:t>
            </a:r>
          </a:p>
          <a:p>
            <a:pPr marL="338400" indent="-338400" algn="just">
              <a:lnSpc>
                <a:spcPct val="113000"/>
              </a:lnSpc>
              <a:spcBef>
                <a:spcPts val="576"/>
              </a:spcBef>
              <a:buFont typeface="Wingdings" pitchFamily="2" charset="2"/>
              <a:buChar char="§"/>
            </a:pPr>
            <a:r>
              <a:rPr lang="fr-FR" sz="2400" dirty="0" err="1">
                <a:latin typeface="+mj-lt"/>
              </a:rPr>
              <a:t>Introduces</a:t>
            </a:r>
            <a:r>
              <a:rPr lang="fr-FR" sz="2400" dirty="0">
                <a:latin typeface="+mj-lt"/>
              </a:rPr>
              <a:t> </a:t>
            </a:r>
            <a:r>
              <a:rPr lang="fr-FR" sz="2400" dirty="0">
                <a:solidFill>
                  <a:srgbClr val="C00000"/>
                </a:solidFill>
                <a:latin typeface="+mj-lt"/>
              </a:rPr>
              <a:t>diffusion</a:t>
            </a:r>
            <a:r>
              <a:rPr lang="fr-FR" sz="2400" dirty="0">
                <a:solidFill>
                  <a:srgbClr val="FF0000"/>
                </a:solidFill>
                <a:latin typeface="+mj-lt"/>
              </a:rPr>
              <a:t>. </a:t>
            </a:r>
            <a:endParaRPr lang="en-IN" sz="2400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954341"/>
              </p:ext>
            </p:extLst>
          </p:nvPr>
        </p:nvGraphicFramePr>
        <p:xfrm>
          <a:off x="672556" y="2887236"/>
          <a:ext cx="3552056" cy="18796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44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0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0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0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0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40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40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Permutation</a:t>
                      </a:r>
                      <a:r>
                        <a:rPr lang="en-IN" sz="2000" b="1" baseline="0" dirty="0"/>
                        <a:t> Table P</a:t>
                      </a:r>
                      <a:endParaRPr lang="en-IN" sz="2000" b="1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16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7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20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21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29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12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28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17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01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15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23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26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05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18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31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10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02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08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24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14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32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27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03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09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19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13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30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06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22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11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04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25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31" name="Rectangle 330"/>
          <p:cNvSpPr/>
          <p:nvPr/>
        </p:nvSpPr>
        <p:spPr>
          <a:xfrm>
            <a:off x="6960096" y="5301208"/>
            <a:ext cx="219624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Permutation</a:t>
            </a:r>
          </a:p>
          <a:p>
            <a:pPr algn="ctr"/>
            <a:r>
              <a:rPr lang="en-IN" sz="2000" dirty="0">
                <a:solidFill>
                  <a:schemeClr val="tx1"/>
                </a:solidFill>
              </a:rPr>
              <a:t>(P)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337" name="Group 336"/>
          <p:cNvGrpSpPr/>
          <p:nvPr/>
        </p:nvGrpSpPr>
        <p:grpSpPr>
          <a:xfrm>
            <a:off x="7932205" y="5985285"/>
            <a:ext cx="613035" cy="485063"/>
            <a:chOff x="3487378" y="4984741"/>
            <a:chExt cx="613035" cy="485063"/>
          </a:xfrm>
        </p:grpSpPr>
        <p:cxnSp>
          <p:nvCxnSpPr>
            <p:cNvPr id="338" name="Straight Connector 337"/>
            <p:cNvCxnSpPr/>
            <p:nvPr/>
          </p:nvCxnSpPr>
          <p:spPr>
            <a:xfrm flipH="1">
              <a:off x="3591152" y="5010181"/>
              <a:ext cx="12" cy="459623"/>
            </a:xfrm>
            <a:prstGeom prst="line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39" name="Group 338"/>
            <p:cNvGrpSpPr/>
            <p:nvPr/>
          </p:nvGrpSpPr>
          <p:grpSpPr>
            <a:xfrm>
              <a:off x="3487378" y="4984741"/>
              <a:ext cx="613035" cy="400110"/>
              <a:chOff x="829849" y="2520280"/>
              <a:chExt cx="613035" cy="400110"/>
            </a:xfrm>
          </p:grpSpPr>
          <p:cxnSp>
            <p:nvCxnSpPr>
              <p:cNvPr id="340" name="Straight Connector 339"/>
              <p:cNvCxnSpPr/>
              <p:nvPr/>
            </p:nvCxnSpPr>
            <p:spPr>
              <a:xfrm flipH="1">
                <a:off x="829849" y="2606872"/>
                <a:ext cx="216556" cy="1906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1" name="TextBox 340"/>
              <p:cNvSpPr txBox="1"/>
              <p:nvPr/>
            </p:nvSpPr>
            <p:spPr>
              <a:xfrm>
                <a:off x="950349" y="2520280"/>
                <a:ext cx="49253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/>
                  <a:t>32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5339916" y="800710"/>
            <a:ext cx="5329638" cy="4536503"/>
            <a:chOff x="3671900" y="885034"/>
            <a:chExt cx="5443489" cy="4971452"/>
          </a:xfrm>
        </p:grpSpPr>
        <p:cxnSp>
          <p:nvCxnSpPr>
            <p:cNvPr id="118" name="Straight Connector 117"/>
            <p:cNvCxnSpPr/>
            <p:nvPr/>
          </p:nvCxnSpPr>
          <p:spPr>
            <a:xfrm>
              <a:off x="3884010" y="3976604"/>
              <a:ext cx="4967854" cy="498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9" name="Rectangle 118"/>
            <p:cNvSpPr/>
            <p:nvPr/>
          </p:nvSpPr>
          <p:spPr>
            <a:xfrm>
              <a:off x="3671900" y="4476029"/>
              <a:ext cx="441228" cy="3567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+mj-lt"/>
                </a:rPr>
                <a:t>S1</a:t>
              </a: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4377381" y="4512787"/>
              <a:ext cx="441228" cy="3567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+mj-lt"/>
                </a:rPr>
                <a:t>S2</a:t>
              </a: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083189" y="4512786"/>
              <a:ext cx="441228" cy="3567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+mj-lt"/>
                </a:rPr>
                <a:t>S3</a:t>
              </a: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813881" y="4501585"/>
              <a:ext cx="441228" cy="3567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+mj-lt"/>
                </a:rPr>
                <a:t>S4</a:t>
              </a: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550351" y="4498668"/>
              <a:ext cx="441228" cy="3567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+mj-lt"/>
                </a:rPr>
                <a:t>S5</a:t>
              </a: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7230712" y="4501585"/>
              <a:ext cx="441228" cy="3567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+mj-lt"/>
                </a:rPr>
                <a:t>S6</a:t>
              </a:r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7974450" y="4512784"/>
              <a:ext cx="441228" cy="3567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+mj-lt"/>
                </a:rPr>
                <a:t>S7</a:t>
              </a: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8638009" y="4504365"/>
              <a:ext cx="441228" cy="3567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+mj-lt"/>
                </a:rPr>
                <a:t>S8</a:t>
              </a:r>
            </a:p>
          </p:txBody>
        </p:sp>
        <p:cxnSp>
          <p:nvCxnSpPr>
            <p:cNvPr id="238" name="Straight Connector 237"/>
            <p:cNvCxnSpPr/>
            <p:nvPr/>
          </p:nvCxnSpPr>
          <p:spPr>
            <a:xfrm>
              <a:off x="3899046" y="5336786"/>
              <a:ext cx="4967854" cy="498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9" name="Group 238"/>
            <p:cNvGrpSpPr/>
            <p:nvPr/>
          </p:nvGrpSpPr>
          <p:grpSpPr>
            <a:xfrm>
              <a:off x="3785751" y="3976604"/>
              <a:ext cx="392879" cy="503602"/>
              <a:chOff x="3783077" y="4153711"/>
              <a:chExt cx="392879" cy="503602"/>
            </a:xfrm>
          </p:grpSpPr>
          <p:cxnSp>
            <p:nvCxnSpPr>
              <p:cNvPr id="240" name="Straight Arrow Connector 239"/>
              <p:cNvCxnSpPr/>
              <p:nvPr/>
            </p:nvCxnSpPr>
            <p:spPr>
              <a:xfrm>
                <a:off x="3892311" y="4153711"/>
                <a:ext cx="8123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flipV="1">
                <a:off x="3783077" y="4299015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2" name="TextBox 241"/>
              <p:cNvSpPr txBox="1"/>
              <p:nvPr/>
            </p:nvSpPr>
            <p:spPr>
              <a:xfrm>
                <a:off x="3876569" y="4242574"/>
                <a:ext cx="299387" cy="371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6</a:t>
                </a:r>
              </a:p>
            </p:txBody>
          </p:sp>
        </p:grpSp>
        <p:grpSp>
          <p:nvGrpSpPr>
            <p:cNvPr id="243" name="Group 242"/>
            <p:cNvGrpSpPr/>
            <p:nvPr/>
          </p:nvGrpSpPr>
          <p:grpSpPr>
            <a:xfrm>
              <a:off x="3806374" y="4836523"/>
              <a:ext cx="362646" cy="503602"/>
              <a:chOff x="3803700" y="5013630"/>
              <a:chExt cx="362646" cy="503602"/>
            </a:xfrm>
          </p:grpSpPr>
          <p:grpSp>
            <p:nvGrpSpPr>
              <p:cNvPr id="244" name="Group 243"/>
              <p:cNvGrpSpPr/>
              <p:nvPr/>
            </p:nvGrpSpPr>
            <p:grpSpPr>
              <a:xfrm>
                <a:off x="3803700" y="5013630"/>
                <a:ext cx="212110" cy="503602"/>
                <a:chOff x="3803700" y="4990192"/>
                <a:chExt cx="212110" cy="503602"/>
              </a:xfrm>
            </p:grpSpPr>
            <p:cxnSp>
              <p:nvCxnSpPr>
                <p:cNvPr id="246" name="Straight Arrow Connector 245"/>
                <p:cNvCxnSpPr/>
                <p:nvPr/>
              </p:nvCxnSpPr>
              <p:spPr>
                <a:xfrm>
                  <a:off x="3901632" y="4990192"/>
                  <a:ext cx="8123" cy="503602"/>
                </a:xfrm>
                <a:prstGeom prst="straightConnector1">
                  <a:avLst/>
                </a:prstGeom>
                <a:ln w="19050">
                  <a:headEnd type="none" w="med" len="med"/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 flipV="1">
                  <a:off x="3803700" y="5167051"/>
                  <a:ext cx="212110" cy="8480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5" name="TextBox 244"/>
              <p:cNvSpPr txBox="1"/>
              <p:nvPr/>
            </p:nvSpPr>
            <p:spPr>
              <a:xfrm>
                <a:off x="3866959" y="5117226"/>
                <a:ext cx="299387" cy="371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4</a:t>
                </a:r>
              </a:p>
            </p:txBody>
          </p:sp>
        </p:grpSp>
        <p:grpSp>
          <p:nvGrpSpPr>
            <p:cNvPr id="248" name="Group 247"/>
            <p:cNvGrpSpPr/>
            <p:nvPr/>
          </p:nvGrpSpPr>
          <p:grpSpPr>
            <a:xfrm>
              <a:off x="4490851" y="3995303"/>
              <a:ext cx="371855" cy="503602"/>
              <a:chOff x="4488177" y="4172410"/>
              <a:chExt cx="371855" cy="503602"/>
            </a:xfrm>
          </p:grpSpPr>
          <p:cxnSp>
            <p:nvCxnSpPr>
              <p:cNvPr id="249" name="Straight Arrow Connector 248"/>
              <p:cNvCxnSpPr/>
              <p:nvPr/>
            </p:nvCxnSpPr>
            <p:spPr>
              <a:xfrm>
                <a:off x="4586817" y="4172410"/>
                <a:ext cx="8123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 flipV="1">
                <a:off x="4488177" y="4293096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1" name="TextBox 250"/>
              <p:cNvSpPr txBox="1"/>
              <p:nvPr/>
            </p:nvSpPr>
            <p:spPr>
              <a:xfrm>
                <a:off x="4560645" y="4257092"/>
                <a:ext cx="299387" cy="371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6</a:t>
                </a:r>
              </a:p>
            </p:txBody>
          </p:sp>
        </p:grpSp>
        <p:grpSp>
          <p:nvGrpSpPr>
            <p:cNvPr id="252" name="Group 251"/>
            <p:cNvGrpSpPr/>
            <p:nvPr/>
          </p:nvGrpSpPr>
          <p:grpSpPr>
            <a:xfrm>
              <a:off x="8755052" y="3987256"/>
              <a:ext cx="360337" cy="524777"/>
              <a:chOff x="8752378" y="4164363"/>
              <a:chExt cx="360337" cy="524777"/>
            </a:xfrm>
          </p:grpSpPr>
          <p:cxnSp>
            <p:nvCxnSpPr>
              <p:cNvPr id="253" name="Straight Arrow Connector 252"/>
              <p:cNvCxnSpPr/>
              <p:nvPr/>
            </p:nvCxnSpPr>
            <p:spPr>
              <a:xfrm>
                <a:off x="8849190" y="4164363"/>
                <a:ext cx="0" cy="524777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V="1">
                <a:off x="8752378" y="4293096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5" name="TextBox 254"/>
              <p:cNvSpPr txBox="1"/>
              <p:nvPr/>
            </p:nvSpPr>
            <p:spPr>
              <a:xfrm>
                <a:off x="8813328" y="4258785"/>
                <a:ext cx="299387" cy="371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6</a:t>
                </a:r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5184637" y="3995303"/>
              <a:ext cx="366682" cy="503602"/>
              <a:chOff x="5181963" y="4172410"/>
              <a:chExt cx="366682" cy="503602"/>
            </a:xfrm>
          </p:grpSpPr>
          <p:cxnSp>
            <p:nvCxnSpPr>
              <p:cNvPr id="257" name="Straight Arrow Connector 256"/>
              <p:cNvCxnSpPr/>
              <p:nvPr/>
            </p:nvCxnSpPr>
            <p:spPr>
              <a:xfrm>
                <a:off x="5292625" y="4172410"/>
                <a:ext cx="8123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V="1">
                <a:off x="5181963" y="4293096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TextBox 258"/>
              <p:cNvSpPr txBox="1"/>
              <p:nvPr/>
            </p:nvSpPr>
            <p:spPr>
              <a:xfrm>
                <a:off x="5249258" y="4257092"/>
                <a:ext cx="299387" cy="371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6</a:t>
                </a:r>
              </a:p>
            </p:txBody>
          </p:sp>
        </p:grpSp>
        <p:grpSp>
          <p:nvGrpSpPr>
            <p:cNvPr id="260" name="Group 259"/>
            <p:cNvGrpSpPr/>
            <p:nvPr/>
          </p:nvGrpSpPr>
          <p:grpSpPr>
            <a:xfrm>
              <a:off x="5946740" y="3989196"/>
              <a:ext cx="367481" cy="503602"/>
              <a:chOff x="5944066" y="4166303"/>
              <a:chExt cx="367481" cy="503602"/>
            </a:xfrm>
          </p:grpSpPr>
          <p:cxnSp>
            <p:nvCxnSpPr>
              <p:cNvPr id="261" name="Straight Arrow Connector 260"/>
              <p:cNvCxnSpPr/>
              <p:nvPr/>
            </p:nvCxnSpPr>
            <p:spPr>
              <a:xfrm>
                <a:off x="6035801" y="4166303"/>
                <a:ext cx="8123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V="1">
                <a:off x="5944066" y="4293096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TextBox 262"/>
              <p:cNvSpPr txBox="1"/>
              <p:nvPr/>
            </p:nvSpPr>
            <p:spPr>
              <a:xfrm>
                <a:off x="6012160" y="4257092"/>
                <a:ext cx="299387" cy="371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6</a:t>
                </a:r>
              </a:p>
            </p:txBody>
          </p:sp>
        </p:grpSp>
        <p:grpSp>
          <p:nvGrpSpPr>
            <p:cNvPr id="264" name="Group 263"/>
            <p:cNvGrpSpPr/>
            <p:nvPr/>
          </p:nvGrpSpPr>
          <p:grpSpPr>
            <a:xfrm>
              <a:off x="6638227" y="3989196"/>
              <a:ext cx="384689" cy="503602"/>
              <a:chOff x="6635553" y="4166303"/>
              <a:chExt cx="384689" cy="503602"/>
            </a:xfrm>
          </p:grpSpPr>
          <p:cxnSp>
            <p:nvCxnSpPr>
              <p:cNvPr id="265" name="Straight Arrow Connector 264"/>
              <p:cNvCxnSpPr/>
              <p:nvPr/>
            </p:nvCxnSpPr>
            <p:spPr>
              <a:xfrm>
                <a:off x="6737547" y="4166303"/>
                <a:ext cx="8123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V="1">
                <a:off x="6635553" y="4293096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7" name="TextBox 266"/>
              <p:cNvSpPr txBox="1"/>
              <p:nvPr/>
            </p:nvSpPr>
            <p:spPr>
              <a:xfrm>
                <a:off x="6720855" y="4257092"/>
                <a:ext cx="299387" cy="371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6</a:t>
                </a:r>
              </a:p>
            </p:txBody>
          </p:sp>
        </p:grpSp>
        <p:grpSp>
          <p:nvGrpSpPr>
            <p:cNvPr id="268" name="Group 267"/>
            <p:cNvGrpSpPr/>
            <p:nvPr/>
          </p:nvGrpSpPr>
          <p:grpSpPr>
            <a:xfrm>
              <a:off x="7345207" y="3976604"/>
              <a:ext cx="359033" cy="503602"/>
              <a:chOff x="7342533" y="4153711"/>
              <a:chExt cx="359033" cy="503602"/>
            </a:xfrm>
          </p:grpSpPr>
          <p:cxnSp>
            <p:nvCxnSpPr>
              <p:cNvPr id="269" name="Straight Arrow Connector 268"/>
              <p:cNvCxnSpPr/>
              <p:nvPr/>
            </p:nvCxnSpPr>
            <p:spPr>
              <a:xfrm>
                <a:off x="7439293" y="4153711"/>
                <a:ext cx="8123" cy="503602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 flipV="1">
                <a:off x="7342533" y="4293096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TextBox 270"/>
              <p:cNvSpPr txBox="1"/>
              <p:nvPr/>
            </p:nvSpPr>
            <p:spPr>
              <a:xfrm>
                <a:off x="7402179" y="4257092"/>
                <a:ext cx="299387" cy="371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6</a:t>
                </a:r>
              </a:p>
            </p:txBody>
          </p:sp>
        </p:grpSp>
        <p:grpSp>
          <p:nvGrpSpPr>
            <p:cNvPr id="272" name="Group 271"/>
            <p:cNvGrpSpPr/>
            <p:nvPr/>
          </p:nvGrpSpPr>
          <p:grpSpPr>
            <a:xfrm>
              <a:off x="8083150" y="3988010"/>
              <a:ext cx="379956" cy="524777"/>
              <a:chOff x="8080476" y="4165117"/>
              <a:chExt cx="379956" cy="524777"/>
            </a:xfrm>
          </p:grpSpPr>
          <p:cxnSp>
            <p:nvCxnSpPr>
              <p:cNvPr id="273" name="Straight Arrow Connector 272"/>
              <p:cNvCxnSpPr/>
              <p:nvPr/>
            </p:nvCxnSpPr>
            <p:spPr>
              <a:xfrm>
                <a:off x="8183886" y="4165117"/>
                <a:ext cx="0" cy="524777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 flipV="1">
                <a:off x="8080476" y="4293096"/>
                <a:ext cx="212110" cy="8480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5" name="TextBox 274"/>
              <p:cNvSpPr txBox="1"/>
              <p:nvPr/>
            </p:nvSpPr>
            <p:spPr>
              <a:xfrm>
                <a:off x="8161045" y="4257092"/>
                <a:ext cx="299387" cy="371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6</a:t>
                </a:r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4487497" y="4873764"/>
              <a:ext cx="351673" cy="503602"/>
              <a:chOff x="4484823" y="5050871"/>
              <a:chExt cx="351673" cy="503602"/>
            </a:xfrm>
          </p:grpSpPr>
          <p:grpSp>
            <p:nvGrpSpPr>
              <p:cNvPr id="277" name="Group 276"/>
              <p:cNvGrpSpPr/>
              <p:nvPr/>
            </p:nvGrpSpPr>
            <p:grpSpPr>
              <a:xfrm>
                <a:off x="4484823" y="5050871"/>
                <a:ext cx="212110" cy="503602"/>
                <a:chOff x="3803700" y="4990192"/>
                <a:chExt cx="212110" cy="503602"/>
              </a:xfrm>
            </p:grpSpPr>
            <p:cxnSp>
              <p:nvCxnSpPr>
                <p:cNvPr id="279" name="Straight Arrow Connector 278"/>
                <p:cNvCxnSpPr/>
                <p:nvPr/>
              </p:nvCxnSpPr>
              <p:spPr>
                <a:xfrm>
                  <a:off x="3901632" y="4990192"/>
                  <a:ext cx="8123" cy="503602"/>
                </a:xfrm>
                <a:prstGeom prst="straightConnector1">
                  <a:avLst/>
                </a:prstGeom>
                <a:ln w="19050">
                  <a:headEnd type="none" w="med" len="med"/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/>
                <p:cNvCxnSpPr/>
                <p:nvPr/>
              </p:nvCxnSpPr>
              <p:spPr>
                <a:xfrm flipV="1">
                  <a:off x="3803700" y="5132517"/>
                  <a:ext cx="212110" cy="8480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8" name="TextBox 277"/>
              <p:cNvSpPr txBox="1"/>
              <p:nvPr/>
            </p:nvSpPr>
            <p:spPr>
              <a:xfrm>
                <a:off x="4537109" y="5117225"/>
                <a:ext cx="299387" cy="371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4</a:t>
                </a:r>
              </a:p>
            </p:txBody>
          </p:sp>
        </p:grpSp>
        <p:grpSp>
          <p:nvGrpSpPr>
            <p:cNvPr id="281" name="Group 280"/>
            <p:cNvGrpSpPr/>
            <p:nvPr/>
          </p:nvGrpSpPr>
          <p:grpSpPr>
            <a:xfrm>
              <a:off x="5193305" y="4881932"/>
              <a:ext cx="351310" cy="503602"/>
              <a:chOff x="5190631" y="5059039"/>
              <a:chExt cx="351310" cy="503602"/>
            </a:xfrm>
          </p:grpSpPr>
          <p:grpSp>
            <p:nvGrpSpPr>
              <p:cNvPr id="282" name="Group 281"/>
              <p:cNvGrpSpPr/>
              <p:nvPr/>
            </p:nvGrpSpPr>
            <p:grpSpPr>
              <a:xfrm>
                <a:off x="5190631" y="5059039"/>
                <a:ext cx="212110" cy="503602"/>
                <a:chOff x="3803700" y="4990192"/>
                <a:chExt cx="212110" cy="503602"/>
              </a:xfrm>
            </p:grpSpPr>
            <p:cxnSp>
              <p:nvCxnSpPr>
                <p:cNvPr id="284" name="Straight Arrow Connector 283"/>
                <p:cNvCxnSpPr/>
                <p:nvPr/>
              </p:nvCxnSpPr>
              <p:spPr>
                <a:xfrm>
                  <a:off x="3901632" y="4990192"/>
                  <a:ext cx="8123" cy="503602"/>
                </a:xfrm>
                <a:prstGeom prst="straightConnector1">
                  <a:avLst/>
                </a:prstGeom>
                <a:ln w="19050">
                  <a:headEnd type="none" w="med" len="med"/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/>
                <p:cNvCxnSpPr/>
                <p:nvPr/>
              </p:nvCxnSpPr>
              <p:spPr>
                <a:xfrm flipV="1">
                  <a:off x="3803700" y="5124349"/>
                  <a:ext cx="212110" cy="8480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TextBox 282"/>
              <p:cNvSpPr txBox="1"/>
              <p:nvPr/>
            </p:nvSpPr>
            <p:spPr>
              <a:xfrm>
                <a:off x="5242554" y="5133986"/>
                <a:ext cx="299387" cy="371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4</a:t>
                </a: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5958509" y="4850666"/>
              <a:ext cx="345067" cy="503602"/>
              <a:chOff x="5955835" y="5027773"/>
              <a:chExt cx="345067" cy="503602"/>
            </a:xfrm>
          </p:grpSpPr>
          <p:grpSp>
            <p:nvGrpSpPr>
              <p:cNvPr id="287" name="Group 286"/>
              <p:cNvGrpSpPr/>
              <p:nvPr/>
            </p:nvGrpSpPr>
            <p:grpSpPr>
              <a:xfrm>
                <a:off x="5955835" y="5027773"/>
                <a:ext cx="212110" cy="503602"/>
                <a:chOff x="3803700" y="4990192"/>
                <a:chExt cx="212110" cy="503602"/>
              </a:xfrm>
            </p:grpSpPr>
            <p:cxnSp>
              <p:nvCxnSpPr>
                <p:cNvPr id="289" name="Straight Arrow Connector 288"/>
                <p:cNvCxnSpPr/>
                <p:nvPr/>
              </p:nvCxnSpPr>
              <p:spPr>
                <a:xfrm>
                  <a:off x="3901632" y="4990192"/>
                  <a:ext cx="8123" cy="503602"/>
                </a:xfrm>
                <a:prstGeom prst="straightConnector1">
                  <a:avLst/>
                </a:prstGeom>
                <a:ln w="19050">
                  <a:headEnd type="none" w="med" len="med"/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 flipV="1">
                  <a:off x="3803700" y="5155615"/>
                  <a:ext cx="212110" cy="8480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8" name="TextBox 287"/>
              <p:cNvSpPr txBox="1"/>
              <p:nvPr/>
            </p:nvSpPr>
            <p:spPr>
              <a:xfrm>
                <a:off x="6001515" y="5120759"/>
                <a:ext cx="299387" cy="371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4</a:t>
                </a:r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6671461" y="4839689"/>
              <a:ext cx="349499" cy="503602"/>
              <a:chOff x="6668787" y="5016796"/>
              <a:chExt cx="349499" cy="503602"/>
            </a:xfrm>
          </p:grpSpPr>
          <p:grpSp>
            <p:nvGrpSpPr>
              <p:cNvPr id="292" name="Group 291"/>
              <p:cNvGrpSpPr/>
              <p:nvPr/>
            </p:nvGrpSpPr>
            <p:grpSpPr>
              <a:xfrm>
                <a:off x="6668787" y="5016796"/>
                <a:ext cx="212110" cy="503602"/>
                <a:chOff x="3803700" y="4990192"/>
                <a:chExt cx="212110" cy="503602"/>
              </a:xfrm>
            </p:grpSpPr>
            <p:cxnSp>
              <p:nvCxnSpPr>
                <p:cNvPr id="294" name="Straight Arrow Connector 293"/>
                <p:cNvCxnSpPr/>
                <p:nvPr/>
              </p:nvCxnSpPr>
              <p:spPr>
                <a:xfrm>
                  <a:off x="3901632" y="4990192"/>
                  <a:ext cx="8123" cy="503602"/>
                </a:xfrm>
                <a:prstGeom prst="straightConnector1">
                  <a:avLst/>
                </a:prstGeom>
                <a:ln w="19050">
                  <a:headEnd type="none" w="med" len="med"/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 flipV="1">
                  <a:off x="3803700" y="5167051"/>
                  <a:ext cx="212110" cy="8480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3" name="TextBox 292"/>
              <p:cNvSpPr txBox="1"/>
              <p:nvPr/>
            </p:nvSpPr>
            <p:spPr>
              <a:xfrm>
                <a:off x="6718899" y="5110784"/>
                <a:ext cx="299387" cy="371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4</a:t>
                </a:r>
              </a:p>
            </p:txBody>
          </p:sp>
        </p:grpSp>
        <p:grpSp>
          <p:nvGrpSpPr>
            <p:cNvPr id="296" name="Group 295"/>
            <p:cNvGrpSpPr/>
            <p:nvPr/>
          </p:nvGrpSpPr>
          <p:grpSpPr>
            <a:xfrm>
              <a:off x="8090476" y="4872073"/>
              <a:ext cx="349990" cy="503602"/>
              <a:chOff x="8087802" y="5049180"/>
              <a:chExt cx="349990" cy="503602"/>
            </a:xfrm>
          </p:grpSpPr>
          <p:grpSp>
            <p:nvGrpSpPr>
              <p:cNvPr id="297" name="Group 296"/>
              <p:cNvGrpSpPr/>
              <p:nvPr/>
            </p:nvGrpSpPr>
            <p:grpSpPr>
              <a:xfrm>
                <a:off x="8087802" y="5049180"/>
                <a:ext cx="212110" cy="503602"/>
                <a:chOff x="3803700" y="4990192"/>
                <a:chExt cx="212110" cy="503602"/>
              </a:xfrm>
            </p:grpSpPr>
            <p:cxnSp>
              <p:nvCxnSpPr>
                <p:cNvPr id="299" name="Straight Arrow Connector 298"/>
                <p:cNvCxnSpPr/>
                <p:nvPr/>
              </p:nvCxnSpPr>
              <p:spPr>
                <a:xfrm>
                  <a:off x="3901632" y="4990192"/>
                  <a:ext cx="8123" cy="503602"/>
                </a:xfrm>
                <a:prstGeom prst="straightConnector1">
                  <a:avLst/>
                </a:prstGeom>
                <a:ln w="19050">
                  <a:headEnd type="none" w="med" len="med"/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 flipV="1">
                  <a:off x="3803700" y="5134208"/>
                  <a:ext cx="212110" cy="8480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8" name="TextBox 297"/>
              <p:cNvSpPr txBox="1"/>
              <p:nvPr/>
            </p:nvSpPr>
            <p:spPr>
              <a:xfrm>
                <a:off x="8138405" y="5117505"/>
                <a:ext cx="299387" cy="371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4</a:t>
                </a:r>
              </a:p>
            </p:txBody>
          </p:sp>
        </p:grpSp>
        <p:grpSp>
          <p:nvGrpSpPr>
            <p:cNvPr id="301" name="Group 300"/>
            <p:cNvGrpSpPr/>
            <p:nvPr/>
          </p:nvGrpSpPr>
          <p:grpSpPr>
            <a:xfrm>
              <a:off x="7345207" y="4872073"/>
              <a:ext cx="349736" cy="503602"/>
              <a:chOff x="7342533" y="5049180"/>
              <a:chExt cx="349736" cy="503602"/>
            </a:xfrm>
          </p:grpSpPr>
          <p:grpSp>
            <p:nvGrpSpPr>
              <p:cNvPr id="302" name="Group 301"/>
              <p:cNvGrpSpPr/>
              <p:nvPr/>
            </p:nvGrpSpPr>
            <p:grpSpPr>
              <a:xfrm>
                <a:off x="7342533" y="5049180"/>
                <a:ext cx="212110" cy="503602"/>
                <a:chOff x="3803700" y="4990192"/>
                <a:chExt cx="212110" cy="503602"/>
              </a:xfrm>
            </p:grpSpPr>
            <p:cxnSp>
              <p:nvCxnSpPr>
                <p:cNvPr id="304" name="Straight Arrow Connector 303"/>
                <p:cNvCxnSpPr/>
                <p:nvPr/>
              </p:nvCxnSpPr>
              <p:spPr>
                <a:xfrm>
                  <a:off x="3901632" y="4990192"/>
                  <a:ext cx="8123" cy="503602"/>
                </a:xfrm>
                <a:prstGeom prst="straightConnector1">
                  <a:avLst/>
                </a:prstGeom>
                <a:ln w="19050">
                  <a:headEnd type="none" w="med" len="med"/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/>
                <p:cNvCxnSpPr/>
                <p:nvPr/>
              </p:nvCxnSpPr>
              <p:spPr>
                <a:xfrm flipV="1">
                  <a:off x="3803700" y="5134208"/>
                  <a:ext cx="212110" cy="8480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3" name="TextBox 302"/>
              <p:cNvSpPr txBox="1"/>
              <p:nvPr/>
            </p:nvSpPr>
            <p:spPr>
              <a:xfrm>
                <a:off x="7392882" y="5122785"/>
                <a:ext cx="299387" cy="371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4</a:t>
                </a:r>
              </a:p>
            </p:txBody>
          </p:sp>
        </p:grpSp>
        <p:grpSp>
          <p:nvGrpSpPr>
            <p:cNvPr id="306" name="Group 305"/>
            <p:cNvGrpSpPr/>
            <p:nvPr/>
          </p:nvGrpSpPr>
          <p:grpSpPr>
            <a:xfrm>
              <a:off x="8756099" y="4847735"/>
              <a:ext cx="348218" cy="503602"/>
              <a:chOff x="8753425" y="5024842"/>
              <a:chExt cx="348218" cy="503602"/>
            </a:xfrm>
          </p:grpSpPr>
          <p:grpSp>
            <p:nvGrpSpPr>
              <p:cNvPr id="307" name="Group 306"/>
              <p:cNvGrpSpPr/>
              <p:nvPr/>
            </p:nvGrpSpPr>
            <p:grpSpPr>
              <a:xfrm>
                <a:off x="8753425" y="5024842"/>
                <a:ext cx="212110" cy="503602"/>
                <a:chOff x="3803700" y="4990192"/>
                <a:chExt cx="212110" cy="503602"/>
              </a:xfrm>
            </p:grpSpPr>
            <p:cxnSp>
              <p:nvCxnSpPr>
                <p:cNvPr id="309" name="Straight Arrow Connector 308"/>
                <p:cNvCxnSpPr/>
                <p:nvPr/>
              </p:nvCxnSpPr>
              <p:spPr>
                <a:xfrm>
                  <a:off x="3901632" y="4990192"/>
                  <a:ext cx="8123" cy="503602"/>
                </a:xfrm>
                <a:prstGeom prst="straightConnector1">
                  <a:avLst/>
                </a:prstGeom>
                <a:ln w="19050">
                  <a:headEnd type="none" w="med" len="med"/>
                  <a:tailEnd type="triangle" w="lg" len="lg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/>
                <p:cNvCxnSpPr/>
                <p:nvPr/>
              </p:nvCxnSpPr>
              <p:spPr>
                <a:xfrm flipV="1">
                  <a:off x="3803700" y="5167051"/>
                  <a:ext cx="212110" cy="8480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8" name="TextBox 307"/>
              <p:cNvSpPr txBox="1"/>
              <p:nvPr/>
            </p:nvSpPr>
            <p:spPr>
              <a:xfrm>
                <a:off x="8802256" y="5125048"/>
                <a:ext cx="299387" cy="371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</a:rPr>
                  <a:t>4</a:t>
                </a:r>
              </a:p>
            </p:txBody>
          </p:sp>
        </p:grpSp>
        <p:cxnSp>
          <p:nvCxnSpPr>
            <p:cNvPr id="311" name="Straight Arrow Connector 310"/>
            <p:cNvCxnSpPr/>
            <p:nvPr/>
          </p:nvCxnSpPr>
          <p:spPr>
            <a:xfrm>
              <a:off x="6353701" y="2322571"/>
              <a:ext cx="7294" cy="712713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2" name="Straight Arrow Connector 311"/>
            <p:cNvCxnSpPr/>
            <p:nvPr/>
          </p:nvCxnSpPr>
          <p:spPr>
            <a:xfrm>
              <a:off x="6357348" y="3388343"/>
              <a:ext cx="4012" cy="598913"/>
            </a:xfrm>
            <a:prstGeom prst="straightConnector1">
              <a:avLst/>
            </a:prstGeom>
            <a:ln w="19050">
              <a:headEnd type="none" w="med" len="med"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3" name="Group 312"/>
            <p:cNvGrpSpPr/>
            <p:nvPr/>
          </p:nvGrpSpPr>
          <p:grpSpPr>
            <a:xfrm>
              <a:off x="4511000" y="1780717"/>
              <a:ext cx="3733407" cy="747889"/>
              <a:chOff x="3707904" y="1418805"/>
              <a:chExt cx="3852439" cy="747889"/>
            </a:xfrm>
            <a:solidFill>
              <a:srgbClr val="D3D2D2"/>
            </a:solidFill>
          </p:grpSpPr>
          <p:sp>
            <p:nvSpPr>
              <p:cNvPr id="314" name="Flowchart: Manual Operation 313"/>
              <p:cNvSpPr/>
              <p:nvPr/>
            </p:nvSpPr>
            <p:spPr>
              <a:xfrm flipV="1">
                <a:off x="3707904" y="1418805"/>
                <a:ext cx="3852439" cy="678046"/>
              </a:xfrm>
              <a:prstGeom prst="flowChartManualOperation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15" name="TextBox 314"/>
              <p:cNvSpPr txBox="1"/>
              <p:nvPr/>
            </p:nvSpPr>
            <p:spPr>
              <a:xfrm>
                <a:off x="4179520" y="1424667"/>
                <a:ext cx="3102260" cy="742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/>
                  <a:t>Expansion/permutation</a:t>
                </a:r>
              </a:p>
              <a:p>
                <a:pPr algn="ctr"/>
                <a:r>
                  <a:rPr lang="en-IN" sz="2000" dirty="0"/>
                  <a:t>(E table)</a:t>
                </a:r>
              </a:p>
            </p:txBody>
          </p:sp>
        </p:grpSp>
        <p:grpSp>
          <p:nvGrpSpPr>
            <p:cNvPr id="316" name="Group 315"/>
            <p:cNvGrpSpPr/>
            <p:nvPr/>
          </p:nvGrpSpPr>
          <p:grpSpPr>
            <a:xfrm>
              <a:off x="6051318" y="2883579"/>
              <a:ext cx="648084" cy="576064"/>
              <a:chOff x="3995936" y="2348880"/>
              <a:chExt cx="648084" cy="576064"/>
            </a:xfrm>
            <a:solidFill>
              <a:srgbClr val="D3D2D2"/>
            </a:solidFill>
          </p:grpSpPr>
          <p:sp>
            <p:nvSpPr>
              <p:cNvPr id="317" name="Oval 316"/>
              <p:cNvSpPr/>
              <p:nvPr/>
            </p:nvSpPr>
            <p:spPr>
              <a:xfrm>
                <a:off x="3995936" y="2348880"/>
                <a:ext cx="648084" cy="576064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18" name="TextBox 317"/>
              <p:cNvSpPr txBox="1"/>
              <p:nvPr/>
            </p:nvSpPr>
            <p:spPr>
              <a:xfrm>
                <a:off x="3995936" y="2436857"/>
                <a:ext cx="648061" cy="40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/>
                  <a:t>XOR</a:t>
                </a:r>
                <a:endParaRPr lang="en-IN" sz="1600" dirty="0"/>
              </a:p>
            </p:txBody>
          </p:sp>
        </p:grpSp>
        <p:grpSp>
          <p:nvGrpSpPr>
            <p:cNvPr id="319" name="Group 318"/>
            <p:cNvGrpSpPr/>
            <p:nvPr/>
          </p:nvGrpSpPr>
          <p:grpSpPr>
            <a:xfrm>
              <a:off x="6246018" y="2497177"/>
              <a:ext cx="514823" cy="438471"/>
              <a:chOff x="3453694" y="1684611"/>
              <a:chExt cx="514823" cy="438471"/>
            </a:xfrm>
          </p:grpSpPr>
          <p:cxnSp>
            <p:nvCxnSpPr>
              <p:cNvPr id="320" name="Straight Connector 319"/>
              <p:cNvCxnSpPr/>
              <p:nvPr/>
            </p:nvCxnSpPr>
            <p:spPr>
              <a:xfrm flipH="1">
                <a:off x="3453694" y="1743882"/>
                <a:ext cx="216556" cy="1906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1" name="TextBox 320"/>
              <p:cNvSpPr txBox="1"/>
              <p:nvPr/>
            </p:nvSpPr>
            <p:spPr>
              <a:xfrm>
                <a:off x="3475982" y="1684611"/>
                <a:ext cx="492535" cy="438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/>
                  <a:t>48</a:t>
                </a:r>
              </a:p>
            </p:txBody>
          </p:sp>
        </p:grpSp>
        <p:grpSp>
          <p:nvGrpSpPr>
            <p:cNvPr id="322" name="Group 321"/>
            <p:cNvGrpSpPr/>
            <p:nvPr/>
          </p:nvGrpSpPr>
          <p:grpSpPr>
            <a:xfrm>
              <a:off x="6265660" y="3473256"/>
              <a:ext cx="613035" cy="438471"/>
              <a:chOff x="829849" y="2520280"/>
              <a:chExt cx="613035" cy="438471"/>
            </a:xfrm>
          </p:grpSpPr>
          <p:cxnSp>
            <p:nvCxnSpPr>
              <p:cNvPr id="323" name="Straight Connector 322"/>
              <p:cNvCxnSpPr/>
              <p:nvPr/>
            </p:nvCxnSpPr>
            <p:spPr>
              <a:xfrm flipH="1">
                <a:off x="829849" y="2606872"/>
                <a:ext cx="216556" cy="19065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4" name="TextBox 323"/>
              <p:cNvSpPr txBox="1"/>
              <p:nvPr/>
            </p:nvSpPr>
            <p:spPr>
              <a:xfrm>
                <a:off x="950349" y="2520280"/>
                <a:ext cx="492535" cy="438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/>
                  <a:t>48</a:t>
                </a: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>
              <a:off x="6700126" y="3059849"/>
              <a:ext cx="2048338" cy="473191"/>
              <a:chOff x="3907054" y="2240868"/>
              <a:chExt cx="2048338" cy="473191"/>
            </a:xfrm>
          </p:grpSpPr>
          <p:cxnSp>
            <p:nvCxnSpPr>
              <p:cNvPr id="326" name="Straight Arrow Connector 325"/>
              <p:cNvCxnSpPr/>
              <p:nvPr/>
            </p:nvCxnSpPr>
            <p:spPr>
              <a:xfrm>
                <a:off x="3907054" y="2359045"/>
                <a:ext cx="204833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7" name="Group 326"/>
              <p:cNvGrpSpPr/>
              <p:nvPr/>
            </p:nvGrpSpPr>
            <p:grpSpPr>
              <a:xfrm>
                <a:off x="4556140" y="2240868"/>
                <a:ext cx="492535" cy="473191"/>
                <a:chOff x="4556140" y="2240868"/>
                <a:chExt cx="492535" cy="473191"/>
              </a:xfrm>
            </p:grpSpPr>
            <p:cxnSp>
              <p:nvCxnSpPr>
                <p:cNvPr id="328" name="Straight Connector 327"/>
                <p:cNvCxnSpPr/>
                <p:nvPr/>
              </p:nvCxnSpPr>
              <p:spPr>
                <a:xfrm flipH="1">
                  <a:off x="4608004" y="2240868"/>
                  <a:ext cx="144016" cy="26518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29" name="TextBox 328"/>
                <p:cNvSpPr txBox="1"/>
                <p:nvPr/>
              </p:nvSpPr>
              <p:spPr>
                <a:xfrm>
                  <a:off x="4556140" y="2275587"/>
                  <a:ext cx="492535" cy="4384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/>
                    <a:t>48</a:t>
                  </a:r>
                </a:p>
              </p:txBody>
            </p:sp>
          </p:grpSp>
        </p:grpSp>
        <p:sp>
          <p:nvSpPr>
            <p:cNvPr id="330" name="TextBox 329"/>
            <p:cNvSpPr txBox="1"/>
            <p:nvPr/>
          </p:nvSpPr>
          <p:spPr>
            <a:xfrm>
              <a:off x="7779481" y="2740724"/>
              <a:ext cx="461482" cy="472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200" i="1" dirty="0"/>
                <a:t>K</a:t>
              </a:r>
              <a:r>
                <a:rPr lang="en-IN" sz="2200" i="1" baseline="-25000" dirty="0"/>
                <a:t>i</a:t>
              </a:r>
            </a:p>
          </p:txBody>
        </p:sp>
        <p:grpSp>
          <p:nvGrpSpPr>
            <p:cNvPr id="332" name="Group 331"/>
            <p:cNvGrpSpPr/>
            <p:nvPr/>
          </p:nvGrpSpPr>
          <p:grpSpPr>
            <a:xfrm>
              <a:off x="6310913" y="5352981"/>
              <a:ext cx="613035" cy="503505"/>
              <a:chOff x="3478347" y="3829389"/>
              <a:chExt cx="613035" cy="503505"/>
            </a:xfrm>
          </p:grpSpPr>
          <p:cxnSp>
            <p:nvCxnSpPr>
              <p:cNvPr id="333" name="Straight Arrow Connector 332"/>
              <p:cNvCxnSpPr/>
              <p:nvPr/>
            </p:nvCxnSpPr>
            <p:spPr>
              <a:xfrm flipH="1">
                <a:off x="3593207" y="3829389"/>
                <a:ext cx="1422" cy="503505"/>
              </a:xfrm>
              <a:prstGeom prst="straightConnector1">
                <a:avLst/>
              </a:prstGeom>
              <a:ln w="1905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34" name="Group 333"/>
              <p:cNvGrpSpPr/>
              <p:nvPr/>
            </p:nvGrpSpPr>
            <p:grpSpPr>
              <a:xfrm>
                <a:off x="3478347" y="3841817"/>
                <a:ext cx="613035" cy="438471"/>
                <a:chOff x="829849" y="2520280"/>
                <a:chExt cx="613035" cy="438471"/>
              </a:xfrm>
            </p:grpSpPr>
            <p:cxnSp>
              <p:nvCxnSpPr>
                <p:cNvPr id="335" name="Straight Connector 334"/>
                <p:cNvCxnSpPr/>
                <p:nvPr/>
              </p:nvCxnSpPr>
              <p:spPr>
                <a:xfrm flipH="1">
                  <a:off x="829849" y="2606872"/>
                  <a:ext cx="216556" cy="19065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36" name="TextBox 335"/>
                <p:cNvSpPr txBox="1"/>
                <p:nvPr/>
              </p:nvSpPr>
              <p:spPr>
                <a:xfrm>
                  <a:off x="950349" y="2520280"/>
                  <a:ext cx="492535" cy="4384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/>
                    <a:t>32</a:t>
                  </a:r>
                </a:p>
              </p:txBody>
            </p:sp>
          </p:grpSp>
        </p:grpSp>
        <p:grpSp>
          <p:nvGrpSpPr>
            <p:cNvPr id="342" name="Group 341"/>
            <p:cNvGrpSpPr/>
            <p:nvPr/>
          </p:nvGrpSpPr>
          <p:grpSpPr>
            <a:xfrm>
              <a:off x="6084168" y="885034"/>
              <a:ext cx="718711" cy="903712"/>
              <a:chOff x="5993184" y="895452"/>
              <a:chExt cx="718711" cy="903712"/>
            </a:xfrm>
          </p:grpSpPr>
          <p:cxnSp>
            <p:nvCxnSpPr>
              <p:cNvPr id="343" name="Straight Arrow Connector 342"/>
              <p:cNvCxnSpPr>
                <a:stCxn id="344" idx="2"/>
              </p:cNvCxnSpPr>
              <p:nvPr/>
            </p:nvCxnSpPr>
            <p:spPr>
              <a:xfrm flipH="1">
                <a:off x="6252338" y="1333924"/>
                <a:ext cx="10337" cy="465240"/>
              </a:xfrm>
              <a:prstGeom prst="straightConnector1">
                <a:avLst/>
              </a:prstGeom>
              <a:ln w="19050">
                <a:headEnd type="none" w="med" len="med"/>
                <a:tailEnd type="triangle" w="lg" len="lg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4" name="TextBox 343"/>
              <p:cNvSpPr txBox="1"/>
              <p:nvPr/>
            </p:nvSpPr>
            <p:spPr>
              <a:xfrm>
                <a:off x="5993184" y="895452"/>
                <a:ext cx="538982" cy="4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R</a:t>
                </a:r>
                <a:r>
                  <a:rPr lang="en-US" sz="2000" baseline="-25000" dirty="0">
                    <a:latin typeface="+mj-lt"/>
                  </a:rPr>
                  <a:t>i-1</a:t>
                </a:r>
                <a:endParaRPr lang="en-US" sz="2000" dirty="0">
                  <a:latin typeface="+mj-lt"/>
                </a:endParaRPr>
              </a:p>
            </p:txBody>
          </p:sp>
          <p:sp>
            <p:nvSpPr>
              <p:cNvPr id="346" name="TextBox 345"/>
              <p:cNvSpPr txBox="1"/>
              <p:nvPr/>
            </p:nvSpPr>
            <p:spPr>
              <a:xfrm>
                <a:off x="6228580" y="1290011"/>
                <a:ext cx="483315" cy="438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+mj-lt"/>
                  </a:rPr>
                  <a:t>32</a:t>
                </a:r>
              </a:p>
            </p:txBody>
          </p:sp>
        </p:grpSp>
      </p:grpSp>
      <p:cxnSp>
        <p:nvCxnSpPr>
          <p:cNvPr id="125" name="Straight Connector 124"/>
          <p:cNvCxnSpPr/>
          <p:nvPr/>
        </p:nvCxnSpPr>
        <p:spPr>
          <a:xfrm flipH="1">
            <a:off x="7864194" y="1232756"/>
            <a:ext cx="212027" cy="17397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32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5" grpId="0"/>
      <p:bldP spid="33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schedule of 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015743" cy="5590565"/>
          </a:xfrm>
        </p:spPr>
        <p:txBody>
          <a:bodyPr>
            <a:normAutofit/>
          </a:bodyPr>
          <a:lstStyle/>
          <a:p>
            <a:r>
              <a:rPr lang="en-IN" dirty="0"/>
              <a:t>Derives 16 round keys (or </a:t>
            </a:r>
            <a:r>
              <a:rPr lang="en-IN" dirty="0" err="1"/>
              <a:t>subkeys</a:t>
            </a:r>
            <a:r>
              <a:rPr lang="en-IN" dirty="0"/>
              <a:t>) </a:t>
            </a:r>
            <a:r>
              <a:rPr lang="en-IN" dirty="0" err="1"/>
              <a:t>k</a:t>
            </a:r>
            <a:r>
              <a:rPr lang="en-IN" baseline="-25000" dirty="0" err="1"/>
              <a:t>i</a:t>
            </a:r>
            <a:r>
              <a:rPr lang="en-IN" dirty="0"/>
              <a:t> of 48 bits each from the original 56 bit key.</a:t>
            </a:r>
          </a:p>
          <a:p>
            <a:r>
              <a:rPr lang="en-IN" dirty="0"/>
              <a:t>The input key size of the DES is 64 bit: 56 bit key and 8 bit parity</a:t>
            </a:r>
          </a:p>
          <a:p>
            <a:r>
              <a:rPr lang="en-IN" dirty="0">
                <a:solidFill>
                  <a:srgbClr val="C00000"/>
                </a:solidFill>
              </a:rPr>
              <a:t>Parity bits are removed </a:t>
            </a:r>
            <a:r>
              <a:rPr lang="en-IN" dirty="0"/>
              <a:t>in a first permuted choice PC-1: (note that the bits </a:t>
            </a:r>
            <a:r>
              <a:rPr lang="en-IN" dirty="0">
                <a:solidFill>
                  <a:srgbClr val="C00000"/>
                </a:solidFill>
              </a:rPr>
              <a:t>8, 16, 24, 32, 40, 48, 56 and 64 </a:t>
            </a:r>
            <a:r>
              <a:rPr lang="en-IN" dirty="0"/>
              <a:t>are not used at all)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47459"/>
              </p:ext>
            </p:extLst>
          </p:nvPr>
        </p:nvGraphicFramePr>
        <p:xfrm>
          <a:off x="7611371" y="2863388"/>
          <a:ext cx="4121712" cy="29921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093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3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3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93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93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93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659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Permuted choice (PC-1)</a:t>
                      </a:r>
                      <a:endParaRPr lang="en-IN" sz="2000" b="1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57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49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41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33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25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17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09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01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58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50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42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34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26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18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10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02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59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51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43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35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27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19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11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03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60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52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44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36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63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55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47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39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31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23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15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07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62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54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46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38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30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22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14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06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61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53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45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37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29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21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13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05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28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20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12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04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8370776" y="955177"/>
            <a:ext cx="2340746" cy="4477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6" name="Rectangle 5"/>
          <p:cNvSpPr/>
          <p:nvPr/>
        </p:nvSpPr>
        <p:spPr>
          <a:xfrm>
            <a:off x="8370247" y="1815672"/>
            <a:ext cx="2352390" cy="4356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PC-1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421542" y="2251320"/>
            <a:ext cx="436998" cy="392084"/>
            <a:chOff x="6372200" y="1412776"/>
            <a:chExt cx="397271" cy="324036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444208" y="1436294"/>
              <a:ext cx="325263" cy="228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/>
                <a:t>56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421542" y="1423228"/>
            <a:ext cx="436998" cy="392084"/>
            <a:chOff x="6372200" y="1412776"/>
            <a:chExt cx="397271" cy="324036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444208" y="1436294"/>
              <a:ext cx="325263" cy="228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/>
                <a:t>64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215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4D504-89CF-AB8A-4959-480BBB0B0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Electronic Code Book - ECB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09E5A-F3E6-DB37-EF05-A2680949B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8817610" cy="5590565"/>
          </a:xfrm>
        </p:spPr>
        <p:txBody>
          <a:bodyPr/>
          <a:lstStyle/>
          <a:p>
            <a:r>
              <a:rPr lang="en-US" dirty="0"/>
              <a:t>ECB is the easiest block cipher mode of functioning. </a:t>
            </a:r>
          </a:p>
          <a:p>
            <a:r>
              <a:rPr lang="en-US" dirty="0"/>
              <a:t>It is easier because of direct encryption of each block of input plaintext and output is in form of blocks of encrypted ciphertext. </a:t>
            </a:r>
          </a:p>
          <a:p>
            <a:r>
              <a:rPr lang="en-US" dirty="0"/>
              <a:t>If a message is larger than b bits in size, it can be broken down into a bunch of blocks and the procedure is repeated. 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5D1EFE-6C0E-B7BD-B7FB-A559F6015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6" t="5891" r="17263" b="11161"/>
          <a:stretch/>
        </p:blipFill>
        <p:spPr bwMode="auto">
          <a:xfrm>
            <a:off x="8948791" y="863444"/>
            <a:ext cx="3117192" cy="387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ghtbox">
            <a:extLst>
              <a:ext uri="{FF2B5EF4-FFF2-40B4-BE49-F238E27FC236}">
                <a16:creationId xmlns:a16="http://schemas.microsoft.com/office/drawing/2014/main" id="{773981DE-3779-7F32-03A9-CD139D134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868" y="3132742"/>
            <a:ext cx="4650236" cy="32183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2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schedule of 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313429" cy="5590565"/>
          </a:xfrm>
        </p:spPr>
        <p:txBody>
          <a:bodyPr>
            <a:noAutofit/>
          </a:bodyPr>
          <a:lstStyle/>
          <a:p>
            <a:r>
              <a:rPr lang="en-IN" dirty="0"/>
              <a:t>Split key into 28-bit halves C</a:t>
            </a:r>
            <a:r>
              <a:rPr lang="en-IN" baseline="-25000" dirty="0"/>
              <a:t>0</a:t>
            </a:r>
            <a:r>
              <a:rPr lang="en-IN" dirty="0"/>
              <a:t> and D</a:t>
            </a:r>
            <a:r>
              <a:rPr lang="en-IN" baseline="-25000" dirty="0"/>
              <a:t>0</a:t>
            </a:r>
            <a:r>
              <a:rPr lang="en-IN" dirty="0"/>
              <a:t>. </a:t>
            </a:r>
          </a:p>
          <a:p>
            <a:r>
              <a:rPr lang="en-IN" dirty="0"/>
              <a:t>In rounds </a:t>
            </a:r>
            <a:r>
              <a:rPr lang="en-IN" dirty="0" err="1">
                <a:solidFill>
                  <a:srgbClr val="C00000"/>
                </a:solidFill>
              </a:rPr>
              <a:t>i</a:t>
            </a:r>
            <a:r>
              <a:rPr lang="en-IN" dirty="0">
                <a:solidFill>
                  <a:srgbClr val="C00000"/>
                </a:solidFill>
              </a:rPr>
              <a:t> = 1, 2, 9, 16 </a:t>
            </a:r>
            <a:r>
              <a:rPr lang="en-IN" dirty="0"/>
              <a:t>the two halves are each rotated left by </a:t>
            </a:r>
            <a:r>
              <a:rPr lang="en-IN" dirty="0">
                <a:solidFill>
                  <a:srgbClr val="C00000"/>
                </a:solidFill>
              </a:rPr>
              <a:t>one bit. </a:t>
            </a:r>
          </a:p>
          <a:p>
            <a:r>
              <a:rPr lang="en-IN" dirty="0"/>
              <a:t>In all other rounds where the two halves are each rotated left by </a:t>
            </a:r>
            <a:r>
              <a:rPr lang="en-IN" dirty="0">
                <a:solidFill>
                  <a:srgbClr val="C00000"/>
                </a:solidFill>
              </a:rPr>
              <a:t>two bits.</a:t>
            </a:r>
          </a:p>
          <a:p>
            <a:r>
              <a:rPr lang="en-IN" dirty="0"/>
              <a:t>These shifted values are input to the next round.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59161" y="1042776"/>
            <a:ext cx="2127951" cy="3700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52113" y="2348880"/>
            <a:ext cx="2138536" cy="432048"/>
            <a:chOff x="5400092" y="2384884"/>
            <a:chExt cx="2138536" cy="432048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5400092" y="2456892"/>
              <a:ext cx="2138536" cy="36004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IN" dirty="0">
                  <a:solidFill>
                    <a:schemeClr val="tx1"/>
                  </a:solidFill>
                </a:rPr>
                <a:t>D</a:t>
              </a:r>
              <a:r>
                <a:rPr lang="en-IN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cxnSp>
          <p:nvCxnSpPr>
            <p:cNvPr id="10" name="Straight Connector 9"/>
            <p:cNvCxnSpPr>
              <a:stCxn id="9" idx="0"/>
              <a:endCxn id="9" idx="2"/>
            </p:cNvCxnSpPr>
            <p:nvPr/>
          </p:nvCxnSpPr>
          <p:spPr>
            <a:xfrm>
              <a:off x="6469360" y="2456892"/>
              <a:ext cx="0" cy="36004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762047" y="2384884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C</a:t>
              </a:r>
              <a:r>
                <a:rPr lang="en-IN" baseline="-25000" dirty="0"/>
                <a:t>0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973817" y="3104964"/>
            <a:ext cx="2138536" cy="648072"/>
            <a:chOff x="5565812" y="3645024"/>
            <a:chExt cx="2138536" cy="64807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3" name="Rectangle 12"/>
            <p:cNvSpPr/>
            <p:nvPr/>
          </p:nvSpPr>
          <p:spPr>
            <a:xfrm>
              <a:off x="5565812" y="3645024"/>
              <a:ext cx="2138536" cy="64807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4" name="Straight Connector 13"/>
            <p:cNvCxnSpPr>
              <a:endCxn id="13" idx="2"/>
            </p:cNvCxnSpPr>
            <p:nvPr/>
          </p:nvCxnSpPr>
          <p:spPr>
            <a:xfrm>
              <a:off x="6634902" y="3645024"/>
              <a:ext cx="178" cy="64807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590525" y="3820398"/>
              <a:ext cx="588623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LS</a:t>
              </a:r>
              <a:r>
                <a:rPr lang="en-IN" baseline="-25000" dirty="0"/>
                <a:t>1</a:t>
              </a:r>
              <a:r>
                <a:rPr lang="en-IN" dirty="0"/>
                <a:t> </a:t>
              </a:r>
            </a:p>
          </p:txBody>
        </p:sp>
        <p:sp>
          <p:nvSpPr>
            <p:cNvPr id="16" name="Arc 15"/>
            <p:cNvSpPr/>
            <p:nvPr/>
          </p:nvSpPr>
          <p:spPr>
            <a:xfrm>
              <a:off x="6110219" y="3753036"/>
              <a:ext cx="366188" cy="454696"/>
            </a:xfrm>
            <a:prstGeom prst="arc">
              <a:avLst>
                <a:gd name="adj1" fmla="val 5924768"/>
                <a:gd name="adj2" fmla="val 179811"/>
              </a:avLst>
            </a:prstGeom>
            <a:grpFill/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710454" y="3820398"/>
              <a:ext cx="588623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LS</a:t>
              </a:r>
              <a:r>
                <a:rPr lang="en-IN" baseline="-25000" dirty="0"/>
                <a:t>1</a:t>
              </a:r>
              <a:r>
                <a:rPr lang="en-IN" dirty="0"/>
                <a:t> </a:t>
              </a:r>
            </a:p>
          </p:txBody>
        </p:sp>
        <p:sp>
          <p:nvSpPr>
            <p:cNvPr id="18" name="Arc 17"/>
            <p:cNvSpPr/>
            <p:nvPr/>
          </p:nvSpPr>
          <p:spPr>
            <a:xfrm>
              <a:off x="7230148" y="3753036"/>
              <a:ext cx="366188" cy="454696"/>
            </a:xfrm>
            <a:prstGeom prst="arc">
              <a:avLst>
                <a:gd name="adj1" fmla="val 5924768"/>
                <a:gd name="adj2" fmla="val 179811"/>
              </a:avLst>
            </a:prstGeom>
            <a:grpFill/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988117" y="4077072"/>
            <a:ext cx="2138536" cy="369332"/>
            <a:chOff x="5552492" y="4545124"/>
            <a:chExt cx="2138536" cy="36933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0" name="Rectangle 19"/>
            <p:cNvSpPr/>
            <p:nvPr/>
          </p:nvSpPr>
          <p:spPr>
            <a:xfrm>
              <a:off x="5552492" y="4545124"/>
              <a:ext cx="2138536" cy="36004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IN" dirty="0">
                  <a:solidFill>
                    <a:schemeClr val="tx1"/>
                  </a:solidFill>
                </a:rPr>
                <a:t>D</a:t>
              </a:r>
              <a:r>
                <a:rPr lang="en-IN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50372" y="4545124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C</a:t>
              </a:r>
              <a:r>
                <a:rPr lang="en-IN" baseline="-25000" dirty="0"/>
                <a:t>1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6635080" y="4545124"/>
              <a:ext cx="0" cy="36004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8959160" y="1736812"/>
            <a:ext cx="2138536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PC-1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0500285" y="2780928"/>
            <a:ext cx="516360" cy="392850"/>
            <a:chOff x="6372200" y="1412776"/>
            <a:chExt cx="516360" cy="392850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444208" y="143629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28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438445" y="2780928"/>
            <a:ext cx="516360" cy="392850"/>
            <a:chOff x="6372200" y="1412776"/>
            <a:chExt cx="516360" cy="39285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444208" y="143629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28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518565" y="3753036"/>
            <a:ext cx="516360" cy="392850"/>
            <a:chOff x="6372200" y="1412776"/>
            <a:chExt cx="516360" cy="392850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6444208" y="143629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28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9438445" y="3753036"/>
            <a:ext cx="516360" cy="392850"/>
            <a:chOff x="6372200" y="1412776"/>
            <a:chExt cx="516360" cy="39285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6444208" y="143629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28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924221" y="2096852"/>
            <a:ext cx="516360" cy="392850"/>
            <a:chOff x="6372200" y="1412776"/>
            <a:chExt cx="516360" cy="392850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444208" y="143629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56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568511" y="4202327"/>
            <a:ext cx="486195" cy="399127"/>
            <a:chOff x="5016489" y="4202326"/>
            <a:chExt cx="486195" cy="399127"/>
          </a:xfrm>
        </p:grpSpPr>
        <p:grpSp>
          <p:nvGrpSpPr>
            <p:cNvPr id="45" name="Group 44"/>
            <p:cNvGrpSpPr/>
            <p:nvPr/>
          </p:nvGrpSpPr>
          <p:grpSpPr>
            <a:xfrm rot="5400000">
              <a:off x="5133602" y="4085213"/>
              <a:ext cx="235976" cy="470202"/>
              <a:chOff x="6356901" y="1419704"/>
              <a:chExt cx="395118" cy="363108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>
                <a:off x="6448588" y="1458776"/>
                <a:ext cx="5293" cy="324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6356901" y="1553588"/>
                <a:ext cx="212262" cy="720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6442706" y="1419704"/>
                <a:ext cx="309313" cy="2852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dirty="0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058332" y="4232121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56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924221" y="1407858"/>
            <a:ext cx="516360" cy="392850"/>
            <a:chOff x="6372200" y="1412776"/>
            <a:chExt cx="516360" cy="392850"/>
          </a:xfrm>
        </p:grpSpPr>
        <p:cxnSp>
          <p:nvCxnSpPr>
            <p:cNvPr id="51" name="Straight Arrow Connector 50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6444208" y="143629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64</a:t>
              </a:r>
            </a:p>
          </p:txBody>
        </p:sp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315330"/>
              </p:ext>
            </p:extLst>
          </p:nvPr>
        </p:nvGraphicFramePr>
        <p:xfrm>
          <a:off x="712449" y="4437112"/>
          <a:ext cx="7716506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07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5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55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55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55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55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55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55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55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55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55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553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553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553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2553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Round</a:t>
                      </a:r>
                      <a:endParaRPr lang="en-IN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1</a:t>
                      </a:r>
                      <a:endParaRPr lang="en-IN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2</a:t>
                      </a:r>
                      <a:endParaRPr lang="en-IN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3</a:t>
                      </a:r>
                      <a:endParaRPr lang="en-IN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4</a:t>
                      </a:r>
                      <a:endParaRPr lang="en-IN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5</a:t>
                      </a:r>
                      <a:endParaRPr lang="en-IN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6</a:t>
                      </a:r>
                      <a:endParaRPr lang="en-IN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7</a:t>
                      </a:r>
                      <a:endParaRPr lang="en-IN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8</a:t>
                      </a:r>
                      <a:endParaRPr lang="en-IN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9</a:t>
                      </a:r>
                      <a:endParaRPr lang="en-IN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/>
                        <a:t>10</a:t>
                      </a:r>
                      <a:endParaRPr lang="en-IN" sz="14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11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12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13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14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15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16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key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</a:t>
                      </a:r>
                      <a:endParaRPr lang="en-IN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847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schedule of 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7503813" cy="5590565"/>
          </a:xfrm>
        </p:spPr>
        <p:txBody>
          <a:bodyPr/>
          <a:lstStyle/>
          <a:p>
            <a:r>
              <a:rPr lang="en-IN" dirty="0"/>
              <a:t>In each round i permuted choice PC-2 selects a permuted subset of 48 bits of </a:t>
            </a:r>
            <a:r>
              <a:rPr lang="en-IN" dirty="0" err="1"/>
              <a:t>C</a:t>
            </a:r>
            <a:r>
              <a:rPr lang="en-IN" baseline="-25000" dirty="0" err="1"/>
              <a:t>i</a:t>
            </a:r>
            <a:r>
              <a:rPr lang="en-IN" dirty="0"/>
              <a:t> and Di as  round key </a:t>
            </a:r>
            <a:r>
              <a:rPr lang="en-IN" dirty="0" err="1"/>
              <a:t>k</a:t>
            </a:r>
            <a:r>
              <a:rPr lang="en-IN" baseline="-25000" dirty="0" err="1"/>
              <a:t>i</a:t>
            </a:r>
            <a:r>
              <a:rPr lang="en-IN" dirty="0"/>
              <a:t>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847204"/>
              </p:ext>
            </p:extLst>
          </p:nvPr>
        </p:nvGraphicFramePr>
        <p:xfrm>
          <a:off x="2171564" y="2852936"/>
          <a:ext cx="3648104" cy="26212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5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6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6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6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60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60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601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 gridSpan="8"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Permuted choice (PC-2)</a:t>
                      </a:r>
                      <a:endParaRPr lang="en-IN" sz="2000" b="1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14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17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11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24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01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05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03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28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15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06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21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10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23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19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12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04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26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08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16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07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27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20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13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02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41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52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31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37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47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55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30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40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51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45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33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48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44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49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39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56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34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53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46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42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50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36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29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32</a:t>
                      </a:r>
                      <a:endParaRPr lang="en-IN" sz="1600" dirty="0"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312024" y="2852937"/>
            <a:ext cx="4248472" cy="18219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8083268" y="1042776"/>
            <a:ext cx="2127951" cy="3700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K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076220" y="2420888"/>
            <a:ext cx="2138536" cy="360040"/>
            <a:chOff x="5400092" y="2456892"/>
            <a:chExt cx="2138536" cy="36004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0" name="Rectangle 9"/>
            <p:cNvSpPr/>
            <p:nvPr/>
          </p:nvSpPr>
          <p:spPr>
            <a:xfrm>
              <a:off x="5400092" y="2456892"/>
              <a:ext cx="2138536" cy="36004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IN" dirty="0">
                  <a:solidFill>
                    <a:schemeClr val="tx1"/>
                  </a:solidFill>
                </a:rPr>
                <a:t>D</a:t>
              </a:r>
              <a:r>
                <a:rPr lang="en-IN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cxnSp>
          <p:nvCxnSpPr>
            <p:cNvPr id="11" name="Straight Connector 10"/>
            <p:cNvCxnSpPr>
              <a:stCxn id="10" idx="0"/>
              <a:endCxn id="10" idx="2"/>
            </p:cNvCxnSpPr>
            <p:nvPr/>
          </p:nvCxnSpPr>
          <p:spPr>
            <a:xfrm>
              <a:off x="6469360" y="2456892"/>
              <a:ext cx="0" cy="36004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8097924" y="3104964"/>
            <a:ext cx="2138536" cy="648072"/>
            <a:chOff x="5565812" y="3645024"/>
            <a:chExt cx="2138536" cy="64807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" name="Rectangle 13"/>
            <p:cNvSpPr/>
            <p:nvPr/>
          </p:nvSpPr>
          <p:spPr>
            <a:xfrm>
              <a:off x="5565812" y="3645024"/>
              <a:ext cx="2138536" cy="64807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5" name="Straight Connector 14"/>
            <p:cNvCxnSpPr>
              <a:endCxn id="14" idx="2"/>
            </p:cNvCxnSpPr>
            <p:nvPr/>
          </p:nvCxnSpPr>
          <p:spPr>
            <a:xfrm>
              <a:off x="6634902" y="3645024"/>
              <a:ext cx="178" cy="64807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590525" y="3820398"/>
              <a:ext cx="588623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LS</a:t>
              </a:r>
              <a:r>
                <a:rPr lang="en-IN" baseline="-25000" dirty="0"/>
                <a:t>1</a:t>
              </a:r>
              <a:r>
                <a:rPr lang="en-IN" dirty="0"/>
                <a:t> </a:t>
              </a:r>
            </a:p>
          </p:txBody>
        </p:sp>
        <p:sp>
          <p:nvSpPr>
            <p:cNvPr id="17" name="Arc 16"/>
            <p:cNvSpPr/>
            <p:nvPr/>
          </p:nvSpPr>
          <p:spPr>
            <a:xfrm>
              <a:off x="6110219" y="3753036"/>
              <a:ext cx="366188" cy="454696"/>
            </a:xfrm>
            <a:prstGeom prst="arc">
              <a:avLst>
                <a:gd name="adj1" fmla="val 5924768"/>
                <a:gd name="adj2" fmla="val 179811"/>
              </a:avLst>
            </a:prstGeom>
            <a:grpFill/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10454" y="3820398"/>
              <a:ext cx="588623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LS</a:t>
              </a:r>
              <a:r>
                <a:rPr lang="en-IN" baseline="-25000" dirty="0"/>
                <a:t>1</a:t>
              </a:r>
              <a:r>
                <a:rPr lang="en-IN" dirty="0"/>
                <a:t> </a:t>
              </a:r>
            </a:p>
          </p:txBody>
        </p:sp>
        <p:sp>
          <p:nvSpPr>
            <p:cNvPr id="19" name="Arc 18"/>
            <p:cNvSpPr/>
            <p:nvPr/>
          </p:nvSpPr>
          <p:spPr>
            <a:xfrm>
              <a:off x="7230148" y="3753036"/>
              <a:ext cx="366188" cy="454696"/>
            </a:xfrm>
            <a:prstGeom prst="arc">
              <a:avLst>
                <a:gd name="adj1" fmla="val 5924768"/>
                <a:gd name="adj2" fmla="val 179811"/>
              </a:avLst>
            </a:prstGeom>
            <a:grpFill/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112224" y="4077072"/>
            <a:ext cx="2138536" cy="369332"/>
            <a:chOff x="5552492" y="4545124"/>
            <a:chExt cx="2138536" cy="36933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1" name="Rectangle 20"/>
            <p:cNvSpPr/>
            <p:nvPr/>
          </p:nvSpPr>
          <p:spPr>
            <a:xfrm>
              <a:off x="5552492" y="4545124"/>
              <a:ext cx="2138536" cy="36004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IN" dirty="0">
                  <a:solidFill>
                    <a:schemeClr val="tx1"/>
                  </a:solidFill>
                </a:rPr>
                <a:t>D</a:t>
              </a:r>
              <a:r>
                <a:rPr lang="en-IN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850372" y="4545124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C</a:t>
              </a:r>
              <a:r>
                <a:rPr lang="en-IN" baseline="-25000" dirty="0"/>
                <a:t>1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6635080" y="4545124"/>
              <a:ext cx="0" cy="36004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8083267" y="1736812"/>
            <a:ext cx="2138536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PC-1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9624392" y="2780928"/>
            <a:ext cx="516360" cy="392850"/>
            <a:chOff x="6372200" y="1412776"/>
            <a:chExt cx="516360" cy="392850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444208" y="143629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28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562552" y="2780928"/>
            <a:ext cx="516360" cy="392850"/>
            <a:chOff x="6372200" y="1412776"/>
            <a:chExt cx="516360" cy="392850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444208" y="143629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28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642672" y="3753036"/>
            <a:ext cx="516360" cy="392850"/>
            <a:chOff x="6372200" y="1412776"/>
            <a:chExt cx="516360" cy="392850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444208" y="143629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28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562552" y="3753036"/>
            <a:ext cx="516360" cy="392850"/>
            <a:chOff x="6372200" y="1412776"/>
            <a:chExt cx="516360" cy="392850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444208" y="143629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28</a:t>
              </a:r>
            </a:p>
          </p:txBody>
        </p:sp>
      </p:grpSp>
      <p:sp>
        <p:nvSpPr>
          <p:cNvPr id="56" name="Rectangle 55"/>
          <p:cNvSpPr/>
          <p:nvPr/>
        </p:nvSpPr>
        <p:spPr>
          <a:xfrm>
            <a:off x="6600057" y="4077072"/>
            <a:ext cx="1080121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PC-2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9048328" y="2096852"/>
            <a:ext cx="516360" cy="392850"/>
            <a:chOff x="6372200" y="1412776"/>
            <a:chExt cx="516360" cy="392850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6444208" y="143629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56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692618" y="4202327"/>
            <a:ext cx="486195" cy="399127"/>
            <a:chOff x="5016489" y="4202326"/>
            <a:chExt cx="486195" cy="399127"/>
          </a:xfrm>
        </p:grpSpPr>
        <p:grpSp>
          <p:nvGrpSpPr>
            <p:cNvPr id="62" name="Group 61"/>
            <p:cNvGrpSpPr/>
            <p:nvPr/>
          </p:nvGrpSpPr>
          <p:grpSpPr>
            <a:xfrm rot="5400000">
              <a:off x="5133602" y="4085213"/>
              <a:ext cx="235976" cy="470202"/>
              <a:chOff x="6356901" y="1419704"/>
              <a:chExt cx="395118" cy="363108"/>
            </a:xfrm>
          </p:grpSpPr>
          <p:cxnSp>
            <p:nvCxnSpPr>
              <p:cNvPr id="64" name="Straight Arrow Connector 63"/>
              <p:cNvCxnSpPr/>
              <p:nvPr/>
            </p:nvCxnSpPr>
            <p:spPr>
              <a:xfrm>
                <a:off x="6448588" y="1458776"/>
                <a:ext cx="5293" cy="324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6356901" y="1553588"/>
                <a:ext cx="212262" cy="720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6442706" y="1419704"/>
                <a:ext cx="309313" cy="2852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dirty="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058332" y="4232121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56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063169" y="4202327"/>
            <a:ext cx="558659" cy="399127"/>
            <a:chOff x="5016491" y="4202326"/>
            <a:chExt cx="426526" cy="399127"/>
          </a:xfrm>
        </p:grpSpPr>
        <p:grpSp>
          <p:nvGrpSpPr>
            <p:cNvPr id="68" name="Group 67"/>
            <p:cNvGrpSpPr/>
            <p:nvPr/>
          </p:nvGrpSpPr>
          <p:grpSpPr>
            <a:xfrm rot="5400000">
              <a:off x="5111766" y="4107051"/>
              <a:ext cx="235976" cy="426526"/>
              <a:chOff x="6356901" y="1453432"/>
              <a:chExt cx="395118" cy="329380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>
                <a:off x="6448588" y="1458776"/>
                <a:ext cx="5293" cy="324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6356901" y="1553588"/>
                <a:ext cx="212262" cy="720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TextBox 71"/>
              <p:cNvSpPr txBox="1"/>
              <p:nvPr/>
            </p:nvSpPr>
            <p:spPr>
              <a:xfrm>
                <a:off x="6442706" y="1453432"/>
                <a:ext cx="309313" cy="217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dirty="0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5058332" y="4232121"/>
              <a:ext cx="339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48</a:t>
              </a: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5740080" y="408105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</a:t>
            </a:r>
            <a:r>
              <a:rPr lang="en-IN" baseline="-25000" dirty="0"/>
              <a:t>1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392646" y="295621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Transform 1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9048328" y="1407858"/>
            <a:ext cx="516360" cy="392850"/>
            <a:chOff x="6372200" y="1412776"/>
            <a:chExt cx="516360" cy="392850"/>
          </a:xfrm>
        </p:grpSpPr>
        <p:cxnSp>
          <p:nvCxnSpPr>
            <p:cNvPr id="76" name="Straight Arrow Connector 75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6444208" y="143629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64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8449009" y="2416242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</a:t>
            </a:r>
            <a:r>
              <a:rPr lang="en-IN" baseline="-25000" dirty="0"/>
              <a:t>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430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24" grpId="0" animBg="1"/>
      <p:bldP spid="56" grpId="0" animBg="1"/>
      <p:bldP spid="73" grpId="0"/>
      <p:bldP spid="74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3832" y="2178822"/>
            <a:ext cx="4248472" cy="18219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355076" y="368661"/>
            <a:ext cx="2127951" cy="3700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K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348028" y="1746774"/>
            <a:ext cx="2138536" cy="380857"/>
            <a:chOff x="5400092" y="2456892"/>
            <a:chExt cx="2138536" cy="38085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6" name="Rectangle 5"/>
            <p:cNvSpPr/>
            <p:nvPr/>
          </p:nvSpPr>
          <p:spPr>
            <a:xfrm>
              <a:off x="5400092" y="2456892"/>
              <a:ext cx="2138536" cy="36004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IN" dirty="0">
                  <a:solidFill>
                    <a:schemeClr val="tx1"/>
                  </a:solidFill>
                </a:rPr>
                <a:t>D</a:t>
              </a:r>
              <a:r>
                <a:rPr lang="en-IN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cxnSp>
          <p:nvCxnSpPr>
            <p:cNvPr id="7" name="Straight Connector 6"/>
            <p:cNvCxnSpPr>
              <a:stCxn id="6" idx="0"/>
              <a:endCxn id="6" idx="2"/>
            </p:cNvCxnSpPr>
            <p:nvPr/>
          </p:nvCxnSpPr>
          <p:spPr>
            <a:xfrm>
              <a:off x="6469360" y="2456892"/>
              <a:ext cx="0" cy="36004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762047" y="2468417"/>
              <a:ext cx="421910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C</a:t>
              </a:r>
              <a:r>
                <a:rPr lang="en-IN" baseline="-25000" dirty="0"/>
                <a:t>0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369732" y="2430849"/>
            <a:ext cx="2138536" cy="648072"/>
            <a:chOff x="5565812" y="3645024"/>
            <a:chExt cx="2138536" cy="64807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0" name="Rectangle 9"/>
            <p:cNvSpPr/>
            <p:nvPr/>
          </p:nvSpPr>
          <p:spPr>
            <a:xfrm>
              <a:off x="5565812" y="3645024"/>
              <a:ext cx="2138536" cy="64807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1" name="Straight Connector 10"/>
            <p:cNvCxnSpPr>
              <a:endCxn id="10" idx="2"/>
            </p:cNvCxnSpPr>
            <p:nvPr/>
          </p:nvCxnSpPr>
          <p:spPr>
            <a:xfrm>
              <a:off x="6634902" y="3645024"/>
              <a:ext cx="178" cy="64807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590525" y="3820398"/>
              <a:ext cx="588623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LS</a:t>
              </a:r>
              <a:r>
                <a:rPr lang="en-IN" baseline="-25000" dirty="0"/>
                <a:t>1</a:t>
              </a:r>
              <a:r>
                <a:rPr lang="en-IN" dirty="0"/>
                <a:t> </a:t>
              </a:r>
            </a:p>
          </p:txBody>
        </p:sp>
        <p:sp>
          <p:nvSpPr>
            <p:cNvPr id="13" name="Arc 12"/>
            <p:cNvSpPr/>
            <p:nvPr/>
          </p:nvSpPr>
          <p:spPr>
            <a:xfrm>
              <a:off x="6110219" y="3753036"/>
              <a:ext cx="366188" cy="454696"/>
            </a:xfrm>
            <a:prstGeom prst="arc">
              <a:avLst>
                <a:gd name="adj1" fmla="val 5924768"/>
                <a:gd name="adj2" fmla="val 179811"/>
              </a:avLst>
            </a:prstGeom>
            <a:grpFill/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10454" y="3820398"/>
              <a:ext cx="588623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LS</a:t>
              </a:r>
              <a:r>
                <a:rPr lang="en-IN" baseline="-25000" dirty="0"/>
                <a:t>1</a:t>
              </a:r>
              <a:r>
                <a:rPr lang="en-IN" dirty="0"/>
                <a:t> </a:t>
              </a:r>
            </a:p>
          </p:txBody>
        </p:sp>
        <p:sp>
          <p:nvSpPr>
            <p:cNvPr id="15" name="Arc 14"/>
            <p:cNvSpPr/>
            <p:nvPr/>
          </p:nvSpPr>
          <p:spPr>
            <a:xfrm>
              <a:off x="7230148" y="3753036"/>
              <a:ext cx="366188" cy="454696"/>
            </a:xfrm>
            <a:prstGeom prst="arc">
              <a:avLst>
                <a:gd name="adj1" fmla="val 5924768"/>
                <a:gd name="adj2" fmla="val 179811"/>
              </a:avLst>
            </a:prstGeom>
            <a:grpFill/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84032" y="3402957"/>
            <a:ext cx="2138536" cy="369332"/>
            <a:chOff x="5552492" y="4545124"/>
            <a:chExt cx="2138536" cy="36933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7" name="Rectangle 16"/>
            <p:cNvSpPr/>
            <p:nvPr/>
          </p:nvSpPr>
          <p:spPr>
            <a:xfrm>
              <a:off x="5552492" y="4545124"/>
              <a:ext cx="2138536" cy="36004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IN" dirty="0">
                  <a:solidFill>
                    <a:schemeClr val="tx1"/>
                  </a:solidFill>
                </a:rPr>
                <a:t>D</a:t>
              </a:r>
              <a:r>
                <a:rPr lang="en-IN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50372" y="4545124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C</a:t>
              </a:r>
              <a:r>
                <a:rPr lang="en-IN" baseline="-25000" dirty="0"/>
                <a:t>1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635080" y="4545124"/>
              <a:ext cx="0" cy="36004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6355075" y="1062697"/>
            <a:ext cx="2138536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PC-1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896200" y="2106813"/>
            <a:ext cx="516360" cy="392850"/>
            <a:chOff x="6372200" y="1412776"/>
            <a:chExt cx="516360" cy="392850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444208" y="143629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28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834360" y="2106813"/>
            <a:ext cx="516360" cy="392850"/>
            <a:chOff x="6372200" y="1412776"/>
            <a:chExt cx="516360" cy="392850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444208" y="143629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28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914480" y="3078921"/>
            <a:ext cx="516360" cy="392850"/>
            <a:chOff x="6372200" y="1412776"/>
            <a:chExt cx="516360" cy="392850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444208" y="143629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28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834360" y="3078921"/>
            <a:ext cx="516360" cy="392850"/>
            <a:chOff x="6372200" y="1412776"/>
            <a:chExt cx="516360" cy="392850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6444208" y="143629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28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398668" y="4087033"/>
            <a:ext cx="2138536" cy="648072"/>
            <a:chOff x="5565812" y="3645024"/>
            <a:chExt cx="2138536" cy="64807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8" name="Rectangle 37"/>
            <p:cNvSpPr/>
            <p:nvPr/>
          </p:nvSpPr>
          <p:spPr>
            <a:xfrm>
              <a:off x="5565812" y="3645024"/>
              <a:ext cx="2138536" cy="64807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39" name="Straight Connector 38"/>
            <p:cNvCxnSpPr>
              <a:endCxn id="38" idx="2"/>
            </p:cNvCxnSpPr>
            <p:nvPr/>
          </p:nvCxnSpPr>
          <p:spPr>
            <a:xfrm>
              <a:off x="6634902" y="3645024"/>
              <a:ext cx="178" cy="64807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590525" y="3820398"/>
              <a:ext cx="588623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LS</a:t>
              </a:r>
              <a:r>
                <a:rPr lang="en-IN" baseline="-25000" dirty="0"/>
                <a:t>2</a:t>
              </a:r>
              <a:r>
                <a:rPr lang="en-IN" dirty="0"/>
                <a:t> </a:t>
              </a:r>
            </a:p>
          </p:txBody>
        </p:sp>
        <p:sp>
          <p:nvSpPr>
            <p:cNvPr id="41" name="Arc 40"/>
            <p:cNvSpPr/>
            <p:nvPr/>
          </p:nvSpPr>
          <p:spPr>
            <a:xfrm>
              <a:off x="6110219" y="3753036"/>
              <a:ext cx="366188" cy="454696"/>
            </a:xfrm>
            <a:prstGeom prst="arc">
              <a:avLst>
                <a:gd name="adj1" fmla="val 5924768"/>
                <a:gd name="adj2" fmla="val 179811"/>
              </a:avLst>
            </a:prstGeom>
            <a:grpFill/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10454" y="3820398"/>
              <a:ext cx="588623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LS</a:t>
              </a:r>
              <a:r>
                <a:rPr lang="en-IN" baseline="-25000" dirty="0"/>
                <a:t>2</a:t>
              </a:r>
              <a:r>
                <a:rPr lang="en-IN" dirty="0"/>
                <a:t> </a:t>
              </a:r>
            </a:p>
          </p:txBody>
        </p:sp>
        <p:sp>
          <p:nvSpPr>
            <p:cNvPr id="43" name="Arc 42"/>
            <p:cNvSpPr/>
            <p:nvPr/>
          </p:nvSpPr>
          <p:spPr>
            <a:xfrm>
              <a:off x="7230148" y="3753036"/>
              <a:ext cx="366188" cy="454696"/>
            </a:xfrm>
            <a:prstGeom prst="arc">
              <a:avLst>
                <a:gd name="adj1" fmla="val 5924768"/>
                <a:gd name="adj2" fmla="val 179811"/>
              </a:avLst>
            </a:prstGeom>
            <a:grpFill/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950484" y="3753036"/>
            <a:ext cx="516360" cy="369332"/>
            <a:chOff x="6372200" y="1402815"/>
            <a:chExt cx="516360" cy="369332"/>
          </a:xfrm>
        </p:grpSpPr>
        <p:cxnSp>
          <p:nvCxnSpPr>
            <p:cNvPr id="45" name="Straight Arrow Connector 44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6444208" y="1402815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28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834360" y="3753036"/>
            <a:ext cx="516360" cy="369332"/>
            <a:chOff x="6372200" y="1402815"/>
            <a:chExt cx="516360" cy="369332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6444208" y="1402815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28</a:t>
              </a:r>
            </a:p>
          </p:txBody>
        </p:sp>
      </p:grpSp>
      <p:sp>
        <p:nvSpPr>
          <p:cNvPr id="52" name="Rectangle 51"/>
          <p:cNvSpPr/>
          <p:nvPr/>
        </p:nvSpPr>
        <p:spPr>
          <a:xfrm>
            <a:off x="4871865" y="3402957"/>
            <a:ext cx="1080121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PC-2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7320136" y="1422737"/>
            <a:ext cx="516360" cy="392850"/>
            <a:chOff x="6372200" y="1412776"/>
            <a:chExt cx="516360" cy="392850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444208" y="143629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56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964428" y="3528218"/>
            <a:ext cx="486193" cy="399121"/>
            <a:chOff x="5016491" y="4202332"/>
            <a:chExt cx="486193" cy="399121"/>
          </a:xfrm>
        </p:grpSpPr>
        <p:grpSp>
          <p:nvGrpSpPr>
            <p:cNvPr id="58" name="Group 57"/>
            <p:cNvGrpSpPr/>
            <p:nvPr/>
          </p:nvGrpSpPr>
          <p:grpSpPr>
            <a:xfrm rot="5400000">
              <a:off x="5133604" y="4085219"/>
              <a:ext cx="235977" cy="470203"/>
              <a:chOff x="6356901" y="1419703"/>
              <a:chExt cx="395119" cy="363109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>
                <a:off x="6448588" y="1458776"/>
                <a:ext cx="5293" cy="324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6356901" y="1553588"/>
                <a:ext cx="212262" cy="720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>
                <a:off x="6442707" y="1419703"/>
                <a:ext cx="309313" cy="2852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dirty="0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5058332" y="4232121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56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334966" y="3528222"/>
            <a:ext cx="558657" cy="399116"/>
            <a:chOff x="5016489" y="4202337"/>
            <a:chExt cx="426525" cy="399116"/>
          </a:xfrm>
        </p:grpSpPr>
        <p:grpSp>
          <p:nvGrpSpPr>
            <p:cNvPr id="64" name="Group 63"/>
            <p:cNvGrpSpPr/>
            <p:nvPr/>
          </p:nvGrpSpPr>
          <p:grpSpPr>
            <a:xfrm rot="5400000">
              <a:off x="5111764" y="4107062"/>
              <a:ext cx="235976" cy="426525"/>
              <a:chOff x="6356901" y="1453433"/>
              <a:chExt cx="395117" cy="329379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>
                <a:off x="6448588" y="1458776"/>
                <a:ext cx="5293" cy="324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6356901" y="1553588"/>
                <a:ext cx="212262" cy="720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TextBox 67"/>
              <p:cNvSpPr txBox="1"/>
              <p:nvPr/>
            </p:nvSpPr>
            <p:spPr>
              <a:xfrm>
                <a:off x="6442705" y="1453433"/>
                <a:ext cx="309313" cy="217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dirty="0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5058332" y="4232121"/>
              <a:ext cx="339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48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3935761" y="630932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</a:t>
            </a:r>
            <a:r>
              <a:rPr lang="en-IN" baseline="-25000" dirty="0"/>
              <a:t>16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664454" y="228209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Transform 1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7320136" y="733743"/>
            <a:ext cx="516360" cy="392850"/>
            <a:chOff x="6372200" y="1412776"/>
            <a:chExt cx="516360" cy="392850"/>
          </a:xfrm>
        </p:grpSpPr>
        <p:cxnSp>
          <p:nvCxnSpPr>
            <p:cNvPr id="72" name="Straight Arrow Connector 71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6444208" y="143629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64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405736" y="6345324"/>
            <a:ext cx="2138536" cy="369332"/>
            <a:chOff x="5552492" y="4545124"/>
            <a:chExt cx="2138536" cy="36933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6" name="Rectangle 75"/>
            <p:cNvSpPr/>
            <p:nvPr/>
          </p:nvSpPr>
          <p:spPr>
            <a:xfrm>
              <a:off x="5552492" y="4545124"/>
              <a:ext cx="2138536" cy="36004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IN" dirty="0">
                  <a:solidFill>
                    <a:schemeClr val="tx1"/>
                  </a:solidFill>
                </a:rPr>
                <a:t>D</a:t>
              </a:r>
              <a:r>
                <a:rPr lang="en-IN" baseline="-25000" dirty="0">
                  <a:solidFill>
                    <a:schemeClr val="tx1"/>
                  </a:solidFill>
                </a:rPr>
                <a:t>16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850372" y="4545124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C</a:t>
              </a:r>
              <a:r>
                <a:rPr lang="en-IN" baseline="-25000" dirty="0"/>
                <a:t>16</a:t>
              </a: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6635080" y="4545124"/>
              <a:ext cx="0" cy="36004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8004212" y="6021288"/>
            <a:ext cx="516360" cy="392850"/>
            <a:chOff x="6372200" y="1412776"/>
            <a:chExt cx="516360" cy="392850"/>
          </a:xfrm>
        </p:grpSpPr>
        <p:cxnSp>
          <p:nvCxnSpPr>
            <p:cNvPr id="87" name="Straight Arrow Connector 86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6444208" y="143629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28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834360" y="6021288"/>
            <a:ext cx="516360" cy="392850"/>
            <a:chOff x="6372200" y="1412776"/>
            <a:chExt cx="516360" cy="392850"/>
          </a:xfrm>
        </p:grpSpPr>
        <p:cxnSp>
          <p:nvCxnSpPr>
            <p:cNvPr id="91" name="Straight Arrow Connector 90"/>
            <p:cNvCxnSpPr/>
            <p:nvPr/>
          </p:nvCxnSpPr>
          <p:spPr>
            <a:xfrm>
              <a:off x="6464068" y="1412776"/>
              <a:ext cx="5292" cy="3240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6372200" y="1484784"/>
              <a:ext cx="188604" cy="844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6444208" y="1436294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28</a:t>
              </a:r>
            </a:p>
          </p:txBody>
        </p:sp>
      </p:grpSp>
      <p:sp>
        <p:nvSpPr>
          <p:cNvPr id="94" name="Rectangle 93"/>
          <p:cNvSpPr/>
          <p:nvPr/>
        </p:nvSpPr>
        <p:spPr>
          <a:xfrm>
            <a:off x="4893569" y="6345324"/>
            <a:ext cx="1080121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PC-2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5986132" y="6470585"/>
            <a:ext cx="486193" cy="399121"/>
            <a:chOff x="5016491" y="4202332"/>
            <a:chExt cx="486193" cy="399121"/>
          </a:xfrm>
        </p:grpSpPr>
        <p:grpSp>
          <p:nvGrpSpPr>
            <p:cNvPr id="96" name="Group 95"/>
            <p:cNvGrpSpPr/>
            <p:nvPr/>
          </p:nvGrpSpPr>
          <p:grpSpPr>
            <a:xfrm rot="5400000">
              <a:off x="5133604" y="4085219"/>
              <a:ext cx="235977" cy="470203"/>
              <a:chOff x="6356901" y="1419703"/>
              <a:chExt cx="395119" cy="363109"/>
            </a:xfrm>
          </p:grpSpPr>
          <p:cxnSp>
            <p:nvCxnSpPr>
              <p:cNvPr id="98" name="Straight Arrow Connector 97"/>
              <p:cNvCxnSpPr/>
              <p:nvPr/>
            </p:nvCxnSpPr>
            <p:spPr>
              <a:xfrm>
                <a:off x="6448588" y="1458776"/>
                <a:ext cx="5293" cy="324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6356901" y="1553588"/>
                <a:ext cx="212262" cy="720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0" name="TextBox 99"/>
              <p:cNvSpPr txBox="1"/>
              <p:nvPr/>
            </p:nvSpPr>
            <p:spPr>
              <a:xfrm>
                <a:off x="6442707" y="1419703"/>
                <a:ext cx="309313" cy="2852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dirty="0"/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5058332" y="4232121"/>
              <a:ext cx="444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56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356670" y="6470589"/>
            <a:ext cx="558657" cy="399116"/>
            <a:chOff x="5016489" y="4202337"/>
            <a:chExt cx="426525" cy="399116"/>
          </a:xfrm>
        </p:grpSpPr>
        <p:grpSp>
          <p:nvGrpSpPr>
            <p:cNvPr id="102" name="Group 101"/>
            <p:cNvGrpSpPr/>
            <p:nvPr/>
          </p:nvGrpSpPr>
          <p:grpSpPr>
            <a:xfrm rot="5400000">
              <a:off x="5111764" y="4107062"/>
              <a:ext cx="235976" cy="426525"/>
              <a:chOff x="6356901" y="1453433"/>
              <a:chExt cx="395117" cy="329379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>
                <a:off x="6448588" y="1458776"/>
                <a:ext cx="5293" cy="32403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V="1">
                <a:off x="6356901" y="1553588"/>
                <a:ext cx="212262" cy="720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" name="TextBox 105"/>
              <p:cNvSpPr txBox="1"/>
              <p:nvPr/>
            </p:nvSpPr>
            <p:spPr>
              <a:xfrm>
                <a:off x="6442705" y="1453433"/>
                <a:ext cx="309313" cy="217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dirty="0"/>
              </a:p>
            </p:txBody>
          </p:sp>
        </p:grpSp>
        <p:sp>
          <p:nvSpPr>
            <p:cNvPr id="103" name="TextBox 102"/>
            <p:cNvSpPr txBox="1"/>
            <p:nvPr/>
          </p:nvSpPr>
          <p:spPr>
            <a:xfrm>
              <a:off x="5058332" y="4232121"/>
              <a:ext cx="339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48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6405736" y="5373216"/>
            <a:ext cx="2138536" cy="648072"/>
            <a:chOff x="5565812" y="3645024"/>
            <a:chExt cx="2138536" cy="64807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08" name="Rectangle 107"/>
            <p:cNvSpPr/>
            <p:nvPr/>
          </p:nvSpPr>
          <p:spPr>
            <a:xfrm>
              <a:off x="5565812" y="3645024"/>
              <a:ext cx="2138536" cy="64807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109" name="Straight Connector 108"/>
            <p:cNvCxnSpPr>
              <a:endCxn id="108" idx="2"/>
            </p:cNvCxnSpPr>
            <p:nvPr/>
          </p:nvCxnSpPr>
          <p:spPr>
            <a:xfrm>
              <a:off x="6634902" y="3645024"/>
              <a:ext cx="178" cy="648072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590525" y="3820398"/>
              <a:ext cx="61747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LS</a:t>
              </a:r>
              <a:r>
                <a:rPr lang="en-IN" baseline="-25000" dirty="0"/>
                <a:t>16</a:t>
              </a:r>
            </a:p>
          </p:txBody>
        </p:sp>
        <p:sp>
          <p:nvSpPr>
            <p:cNvPr id="111" name="Arc 110"/>
            <p:cNvSpPr/>
            <p:nvPr/>
          </p:nvSpPr>
          <p:spPr>
            <a:xfrm>
              <a:off x="6110219" y="3753036"/>
              <a:ext cx="366188" cy="454696"/>
            </a:xfrm>
            <a:prstGeom prst="arc">
              <a:avLst>
                <a:gd name="adj1" fmla="val 5924768"/>
                <a:gd name="adj2" fmla="val 179811"/>
              </a:avLst>
            </a:prstGeom>
            <a:grpFill/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710454" y="3820398"/>
              <a:ext cx="675185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LS</a:t>
              </a:r>
              <a:r>
                <a:rPr lang="en-IN" baseline="-25000" dirty="0"/>
                <a:t>16</a:t>
              </a:r>
              <a:r>
                <a:rPr lang="en-IN" dirty="0"/>
                <a:t> </a:t>
              </a:r>
            </a:p>
          </p:txBody>
        </p:sp>
        <p:sp>
          <p:nvSpPr>
            <p:cNvPr id="113" name="Arc 112"/>
            <p:cNvSpPr/>
            <p:nvPr/>
          </p:nvSpPr>
          <p:spPr>
            <a:xfrm>
              <a:off x="7230148" y="3753036"/>
              <a:ext cx="366188" cy="454696"/>
            </a:xfrm>
            <a:prstGeom prst="arc">
              <a:avLst>
                <a:gd name="adj1" fmla="val 5924768"/>
                <a:gd name="adj2" fmla="val 179811"/>
              </a:avLst>
            </a:prstGeom>
            <a:grpFill/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4007768" y="33837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</a:t>
            </a:r>
            <a:r>
              <a:rPr lang="en-IN" baseline="-25000" dirty="0"/>
              <a:t>1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6949940" y="4910604"/>
            <a:ext cx="46161" cy="282592"/>
            <a:chOff x="4080644" y="2645440"/>
            <a:chExt cx="46161" cy="282592"/>
          </a:xfrm>
        </p:grpSpPr>
        <p:sp>
          <p:nvSpPr>
            <p:cNvPr id="116" name="Oval 115"/>
            <p:cNvSpPr/>
            <p:nvPr/>
          </p:nvSpPr>
          <p:spPr>
            <a:xfrm>
              <a:off x="4080644" y="2645440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7" name="Oval 116"/>
            <p:cNvSpPr/>
            <p:nvPr/>
          </p:nvSpPr>
          <p:spPr>
            <a:xfrm>
              <a:off x="4081086" y="2766091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Oval 117"/>
            <p:cNvSpPr/>
            <p:nvPr/>
          </p:nvSpPr>
          <p:spPr>
            <a:xfrm>
              <a:off x="4080644" y="2882313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7968209" y="4905164"/>
            <a:ext cx="46161" cy="282592"/>
            <a:chOff x="4080644" y="2645440"/>
            <a:chExt cx="46161" cy="282592"/>
          </a:xfrm>
        </p:grpSpPr>
        <p:sp>
          <p:nvSpPr>
            <p:cNvPr id="120" name="Oval 119"/>
            <p:cNvSpPr/>
            <p:nvPr/>
          </p:nvSpPr>
          <p:spPr>
            <a:xfrm>
              <a:off x="4080644" y="2645440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1" name="Oval 120"/>
            <p:cNvSpPr/>
            <p:nvPr/>
          </p:nvSpPr>
          <p:spPr>
            <a:xfrm>
              <a:off x="4081086" y="2766091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2" name="Oval 121"/>
            <p:cNvSpPr/>
            <p:nvPr/>
          </p:nvSpPr>
          <p:spPr>
            <a:xfrm>
              <a:off x="4080644" y="2882313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622610" y="149124"/>
            <a:ext cx="292740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4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Subkey </a:t>
            </a:r>
          </a:p>
          <a:p>
            <a:pPr algn="ctr"/>
            <a:r>
              <a:rPr lang="en-IN" sz="44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327954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0" grpId="0" animBg="1"/>
      <p:bldP spid="52" grpId="0" animBg="1"/>
      <p:bldP spid="69" grpId="0"/>
      <p:bldP spid="70" grpId="0"/>
      <p:bldP spid="94" grpId="0" animBg="1"/>
      <p:bldP spid="114" grpId="0"/>
      <p:bldP spid="12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Avalanche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Desirable property of any encryption algorithm is that a </a:t>
            </a:r>
            <a:r>
              <a:rPr lang="en-IN" dirty="0">
                <a:solidFill>
                  <a:srgbClr val="C00000"/>
                </a:solidFill>
              </a:rPr>
              <a:t>change in one bit </a:t>
            </a:r>
            <a:r>
              <a:rPr lang="en-IN" dirty="0"/>
              <a:t>of the </a:t>
            </a:r>
            <a:r>
              <a:rPr lang="en-IN" dirty="0">
                <a:solidFill>
                  <a:srgbClr val="C00000"/>
                </a:solidFill>
              </a:rPr>
              <a:t>plaintext</a:t>
            </a:r>
            <a:r>
              <a:rPr lang="en-IN" dirty="0"/>
              <a:t> or of the </a:t>
            </a:r>
            <a:r>
              <a:rPr lang="en-IN" dirty="0">
                <a:solidFill>
                  <a:srgbClr val="C00000"/>
                </a:solidFill>
              </a:rPr>
              <a:t>key</a:t>
            </a:r>
            <a:r>
              <a:rPr lang="en-IN" dirty="0"/>
              <a:t> should produce a </a:t>
            </a:r>
            <a:r>
              <a:rPr lang="en-IN" dirty="0">
                <a:solidFill>
                  <a:srgbClr val="C00000"/>
                </a:solidFill>
              </a:rPr>
              <a:t>change in many bits </a:t>
            </a:r>
            <a:r>
              <a:rPr lang="en-IN" dirty="0"/>
              <a:t>of </a:t>
            </a:r>
            <a:r>
              <a:rPr lang="en-IN" dirty="0">
                <a:solidFill>
                  <a:srgbClr val="C00000"/>
                </a:solidFill>
              </a:rPr>
              <a:t>cipher text</a:t>
            </a:r>
            <a:r>
              <a:rPr lang="en-IN" dirty="0"/>
              <a:t>.</a:t>
            </a:r>
          </a:p>
          <a:p>
            <a:r>
              <a:rPr lang="en-IN" dirty="0"/>
              <a:t>DES performs strong </a:t>
            </a:r>
            <a:r>
              <a:rPr lang="en-IN" dirty="0">
                <a:solidFill>
                  <a:srgbClr val="C00000"/>
                </a:solidFill>
              </a:rPr>
              <a:t>avalanche effect</a:t>
            </a:r>
            <a:r>
              <a:rPr lang="en-IN" dirty="0">
                <a:solidFill>
                  <a:srgbClr val="FF0000"/>
                </a:solidFill>
              </a:rPr>
              <a:t>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Although the two plaintext blocks differ only in the rightmost bit, the </a:t>
            </a:r>
            <a:r>
              <a:rPr lang="en-IN" dirty="0" err="1"/>
              <a:t>ciphertext</a:t>
            </a:r>
            <a:r>
              <a:rPr lang="en-IN" dirty="0"/>
              <a:t> blocks differ in 29 bits. </a:t>
            </a:r>
          </a:p>
          <a:p>
            <a:r>
              <a:rPr lang="en-IN" dirty="0"/>
              <a:t>This means that changing approximately 1.5 % of the plaintext creates a change of approximately 45 % in the </a:t>
            </a:r>
            <a:r>
              <a:rPr lang="en-IN" dirty="0" err="1"/>
              <a:t>ciphertext</a:t>
            </a:r>
            <a:r>
              <a:rPr lang="en-IN" dirty="0"/>
              <a:t>.</a:t>
            </a:r>
          </a:p>
        </p:txBody>
      </p:sp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893" y="2207541"/>
            <a:ext cx="7542213" cy="160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498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Strength of 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The use of 56-bit keys: </a:t>
            </a:r>
          </a:p>
          <a:p>
            <a:pPr lvl="1"/>
            <a:r>
              <a:rPr lang="en-IN" dirty="0"/>
              <a:t>56-bit key is used in encryption, there are </a:t>
            </a:r>
            <a:r>
              <a:rPr lang="en-IN" dirty="0">
                <a:solidFill>
                  <a:schemeClr val="tx2"/>
                </a:solidFill>
              </a:rPr>
              <a:t>2</a:t>
            </a:r>
            <a:r>
              <a:rPr lang="en-IN" baseline="30000" dirty="0">
                <a:solidFill>
                  <a:schemeClr val="tx2"/>
                </a:solidFill>
              </a:rPr>
              <a:t>56</a:t>
            </a:r>
            <a:r>
              <a:rPr lang="en-IN" dirty="0">
                <a:solidFill>
                  <a:schemeClr val="tx2"/>
                </a:solidFill>
              </a:rPr>
              <a:t> possible keys. </a:t>
            </a:r>
          </a:p>
          <a:p>
            <a:pPr lvl="1"/>
            <a:r>
              <a:rPr lang="en-IN" dirty="0"/>
              <a:t>A brute force attack on such number of keys is impractical.</a:t>
            </a:r>
          </a:p>
          <a:p>
            <a:r>
              <a:rPr lang="en-IN" b="1" dirty="0">
                <a:solidFill>
                  <a:srgbClr val="C00000"/>
                </a:solidFill>
              </a:rPr>
              <a:t>The nature of algorithm: </a:t>
            </a:r>
          </a:p>
          <a:p>
            <a:pPr lvl="1"/>
            <a:r>
              <a:rPr lang="en-IN" dirty="0"/>
              <a:t>Cryptanalyst can perform cryptanalysis by exploiting the characteristic of DES algorithm but no one has succeeded in finding out the weakness.</a:t>
            </a:r>
            <a:endParaRPr lang="en-IN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858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AES (Advanced Encryption Standard)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200" dirty="0"/>
              <a:t>The </a:t>
            </a:r>
            <a:r>
              <a:rPr lang="en-IN" sz="2200" dirty="0" err="1">
                <a:solidFill>
                  <a:srgbClr val="C00000"/>
                </a:solidFill>
              </a:rPr>
              <a:t>Rijndael</a:t>
            </a:r>
            <a:r>
              <a:rPr lang="en-IN" sz="2200" dirty="0"/>
              <a:t> proposal for AES defined a cipher in which the block length and the key length can be independently specified to be </a:t>
            </a:r>
            <a:r>
              <a:rPr lang="en-IN" sz="2200" dirty="0">
                <a:solidFill>
                  <a:srgbClr val="C00000"/>
                </a:solidFill>
              </a:rPr>
              <a:t>128, 192, or 256 bits</a:t>
            </a:r>
            <a:r>
              <a:rPr lang="en-IN" sz="2200" dirty="0"/>
              <a:t>.</a:t>
            </a:r>
          </a:p>
          <a:p>
            <a:endParaRPr lang="en-IN" sz="2200" dirty="0"/>
          </a:p>
          <a:p>
            <a:endParaRPr lang="en-IN" sz="2200" dirty="0"/>
          </a:p>
          <a:p>
            <a:endParaRPr lang="en-IN" sz="2200" dirty="0"/>
          </a:p>
          <a:p>
            <a:endParaRPr lang="en-IN" sz="2200" dirty="0"/>
          </a:p>
          <a:p>
            <a:endParaRPr lang="en-IN" sz="2200" dirty="0"/>
          </a:p>
          <a:p>
            <a:endParaRPr lang="en-IN" sz="2200" dirty="0"/>
          </a:p>
          <a:p>
            <a:endParaRPr lang="en-IN" sz="2200" dirty="0"/>
          </a:p>
          <a:p>
            <a:r>
              <a:rPr lang="en-IN" sz="2200" dirty="0"/>
              <a:t>AES designed to have characteristics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2200" dirty="0"/>
              <a:t>Resistance against all known attacks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2200" dirty="0"/>
              <a:t>Speed and code compactness on a wide range of platforms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2200" dirty="0"/>
              <a:t>Design simplicity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2200" dirty="0"/>
              <a:t>Brute Force attack impractical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786531"/>
              </p:ext>
            </p:extLst>
          </p:nvPr>
        </p:nvGraphicFramePr>
        <p:xfrm>
          <a:off x="1811524" y="1836627"/>
          <a:ext cx="8763000" cy="4747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20480">
                  <a:extLst>
                    <a:ext uri="{9D8B030D-6E8A-4147-A177-3AD203B41FA5}">
                      <a16:colId xmlns:a16="http://schemas.microsoft.com/office/drawing/2014/main" val="1307275056"/>
                    </a:ext>
                  </a:extLst>
                </a:gridCol>
                <a:gridCol w="1476164">
                  <a:extLst>
                    <a:ext uri="{9D8B030D-6E8A-4147-A177-3AD203B41FA5}">
                      <a16:colId xmlns:a16="http://schemas.microsoft.com/office/drawing/2014/main" val="45192557"/>
                    </a:ext>
                  </a:extLst>
                </a:gridCol>
                <a:gridCol w="1476164">
                  <a:extLst>
                    <a:ext uri="{9D8B030D-6E8A-4147-A177-3AD203B41FA5}">
                      <a16:colId xmlns:a16="http://schemas.microsoft.com/office/drawing/2014/main" val="1479046195"/>
                    </a:ext>
                  </a:extLst>
                </a:gridCol>
                <a:gridCol w="1490192">
                  <a:extLst>
                    <a:ext uri="{9D8B030D-6E8A-4147-A177-3AD203B41FA5}">
                      <a16:colId xmlns:a16="http://schemas.microsoft.com/office/drawing/2014/main" val="3232777931"/>
                    </a:ext>
                  </a:extLst>
                </a:gridCol>
              </a:tblGrid>
              <a:tr h="474712">
                <a:tc>
                  <a:txBody>
                    <a:bodyPr/>
                    <a:lstStyle/>
                    <a:p>
                      <a:r>
                        <a:rPr lang="en-IN" sz="2200" dirty="0"/>
                        <a:t>Key size (words/ bytes/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4/16/128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6/24/192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8/32/256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159399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73044"/>
              </p:ext>
            </p:extLst>
          </p:nvPr>
        </p:nvGraphicFramePr>
        <p:xfrm>
          <a:off x="1811524" y="2372985"/>
          <a:ext cx="8763000" cy="4747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20480">
                  <a:extLst>
                    <a:ext uri="{9D8B030D-6E8A-4147-A177-3AD203B41FA5}">
                      <a16:colId xmlns:a16="http://schemas.microsoft.com/office/drawing/2014/main" val="1307275056"/>
                    </a:ext>
                  </a:extLst>
                </a:gridCol>
                <a:gridCol w="1476164">
                  <a:extLst>
                    <a:ext uri="{9D8B030D-6E8A-4147-A177-3AD203B41FA5}">
                      <a16:colId xmlns:a16="http://schemas.microsoft.com/office/drawing/2014/main" val="45192557"/>
                    </a:ext>
                  </a:extLst>
                </a:gridCol>
                <a:gridCol w="1476164">
                  <a:extLst>
                    <a:ext uri="{9D8B030D-6E8A-4147-A177-3AD203B41FA5}">
                      <a16:colId xmlns:a16="http://schemas.microsoft.com/office/drawing/2014/main" val="1479046195"/>
                    </a:ext>
                  </a:extLst>
                </a:gridCol>
                <a:gridCol w="1490192">
                  <a:extLst>
                    <a:ext uri="{9D8B030D-6E8A-4147-A177-3AD203B41FA5}">
                      <a16:colId xmlns:a16="http://schemas.microsoft.com/office/drawing/2014/main" val="3232777931"/>
                    </a:ext>
                  </a:extLst>
                </a:gridCol>
              </a:tblGrid>
              <a:tr h="474712">
                <a:tc>
                  <a:txBody>
                    <a:bodyPr/>
                    <a:lstStyle/>
                    <a:p>
                      <a:r>
                        <a:rPr lang="en-IN" sz="2200" dirty="0"/>
                        <a:t>Block size (words/ bytes/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4/16/128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4/16/128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4/16/128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159399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174523"/>
              </p:ext>
            </p:extLst>
          </p:nvPr>
        </p:nvGraphicFramePr>
        <p:xfrm>
          <a:off x="1811524" y="2909343"/>
          <a:ext cx="8763000" cy="76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08223">
                  <a:extLst>
                    <a:ext uri="{9D8B030D-6E8A-4147-A177-3AD203B41FA5}">
                      <a16:colId xmlns:a16="http://schemas.microsoft.com/office/drawing/2014/main" val="1307275056"/>
                    </a:ext>
                  </a:extLst>
                </a:gridCol>
                <a:gridCol w="1484926">
                  <a:extLst>
                    <a:ext uri="{9D8B030D-6E8A-4147-A177-3AD203B41FA5}">
                      <a16:colId xmlns:a16="http://schemas.microsoft.com/office/drawing/2014/main" val="45192557"/>
                    </a:ext>
                  </a:extLst>
                </a:gridCol>
                <a:gridCol w="1484925">
                  <a:extLst>
                    <a:ext uri="{9D8B030D-6E8A-4147-A177-3AD203B41FA5}">
                      <a16:colId xmlns:a16="http://schemas.microsoft.com/office/drawing/2014/main" val="30999045"/>
                    </a:ext>
                  </a:extLst>
                </a:gridCol>
                <a:gridCol w="1484926">
                  <a:extLst>
                    <a:ext uri="{9D8B030D-6E8A-4147-A177-3AD203B41FA5}">
                      <a16:colId xmlns:a16="http://schemas.microsoft.com/office/drawing/2014/main" val="3254710364"/>
                    </a:ext>
                  </a:extLst>
                </a:gridCol>
              </a:tblGrid>
              <a:tr h="474712">
                <a:tc>
                  <a:txBody>
                    <a:bodyPr/>
                    <a:lstStyle/>
                    <a:p>
                      <a:r>
                        <a:rPr lang="en-IN" sz="2200" dirty="0"/>
                        <a:t>Round key size (words/ bytes/ bits)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4/16/128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dirty="0"/>
                        <a:t>4/16/128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200" dirty="0"/>
                        <a:t>4/16/128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159399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508131"/>
              </p:ext>
            </p:extLst>
          </p:nvPr>
        </p:nvGraphicFramePr>
        <p:xfrm>
          <a:off x="1811524" y="3732989"/>
          <a:ext cx="8763000" cy="42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20480">
                  <a:extLst>
                    <a:ext uri="{9D8B030D-6E8A-4147-A177-3AD203B41FA5}">
                      <a16:colId xmlns:a16="http://schemas.microsoft.com/office/drawing/2014/main" val="1307275056"/>
                    </a:ext>
                  </a:extLst>
                </a:gridCol>
                <a:gridCol w="1476164">
                  <a:extLst>
                    <a:ext uri="{9D8B030D-6E8A-4147-A177-3AD203B41FA5}">
                      <a16:colId xmlns:a16="http://schemas.microsoft.com/office/drawing/2014/main" val="45192557"/>
                    </a:ext>
                  </a:extLst>
                </a:gridCol>
                <a:gridCol w="1476164">
                  <a:extLst>
                    <a:ext uri="{9D8B030D-6E8A-4147-A177-3AD203B41FA5}">
                      <a16:colId xmlns:a16="http://schemas.microsoft.com/office/drawing/2014/main" val="1479046195"/>
                    </a:ext>
                  </a:extLst>
                </a:gridCol>
                <a:gridCol w="1490192">
                  <a:extLst>
                    <a:ext uri="{9D8B030D-6E8A-4147-A177-3AD203B41FA5}">
                      <a16:colId xmlns:a16="http://schemas.microsoft.com/office/drawing/2014/main" val="3232777931"/>
                    </a:ext>
                  </a:extLst>
                </a:gridCol>
              </a:tblGrid>
              <a:tr h="340769">
                <a:tc>
                  <a:txBody>
                    <a:bodyPr/>
                    <a:lstStyle/>
                    <a:p>
                      <a:r>
                        <a:rPr lang="en-IN" sz="2200" dirty="0"/>
                        <a:t>Number of Rounds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2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159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643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AES (Advanced Encryption Standard)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32181-A46A-44B3-92FE-69F98B961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94705" y="2874088"/>
            <a:ext cx="2808312" cy="113097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+mj-lt"/>
              </a:rPr>
              <a:t>AES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116763" y="1783668"/>
            <a:ext cx="1764196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+mj-lt"/>
              </a:rPr>
              <a:t>Plaintext</a:t>
            </a:r>
          </a:p>
        </p:txBody>
      </p:sp>
      <p:sp>
        <p:nvSpPr>
          <p:cNvPr id="6" name="Rectangle 5"/>
          <p:cNvSpPr/>
          <p:nvPr/>
        </p:nvSpPr>
        <p:spPr>
          <a:xfrm>
            <a:off x="5116763" y="4653136"/>
            <a:ext cx="1764196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+mj-lt"/>
              </a:rPr>
              <a:t>Ciphertext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062757" y="1105980"/>
            <a:ext cx="1764196" cy="461665"/>
            <a:chOff x="1979712" y="1239143"/>
            <a:chExt cx="1764196" cy="461665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1979712" y="1700808"/>
              <a:ext cx="176419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47629" y="1239143"/>
              <a:ext cx="13660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>
                  <a:latin typeface="+mj-lt"/>
                </a:rPr>
                <a:t>128 bits 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16763" y="5265205"/>
            <a:ext cx="1764196" cy="489247"/>
            <a:chOff x="1979712" y="1700808"/>
            <a:chExt cx="1764196" cy="489247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1979712" y="1700808"/>
              <a:ext cx="176419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249742" y="1728390"/>
              <a:ext cx="13660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>
                  <a:latin typeface="+mj-lt"/>
                </a:rPr>
                <a:t>128 bits </a:t>
              </a:r>
            </a:p>
          </p:txBody>
        </p:sp>
      </p:grpSp>
      <p:sp>
        <p:nvSpPr>
          <p:cNvPr id="19" name="Down Arrow 18"/>
          <p:cNvSpPr/>
          <p:nvPr/>
        </p:nvSpPr>
        <p:spPr>
          <a:xfrm>
            <a:off x="5854845" y="2384884"/>
            <a:ext cx="288032" cy="48920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5851172" y="4005064"/>
            <a:ext cx="288032" cy="48920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 rot="5400000">
            <a:off x="7512604" y="3182260"/>
            <a:ext cx="295458" cy="51463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15086" y="3219364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Key (128-256 bits)</a:t>
            </a:r>
          </a:p>
        </p:txBody>
      </p:sp>
    </p:spTree>
    <p:extLst>
      <p:ext uri="{BB962C8B-B14F-4D97-AF65-F5344CB8AC3E}">
        <p14:creationId xmlns:p14="http://schemas.microsoft.com/office/powerpoint/2010/main" val="29657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9" grpId="0" animBg="1"/>
      <p:bldP spid="20" grpId="0" animBg="1"/>
      <p:bldP spid="21" grpId="0" animBg="1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AES (Advanced Encryption Standard)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726F5-7A57-8C7D-44A1-26435829D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15580" y="1664804"/>
            <a:ext cx="5580620" cy="406845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2684556" y="4887347"/>
            <a:ext cx="2448272" cy="6480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Round-N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(slightly different)</a:t>
            </a:r>
          </a:p>
        </p:txBody>
      </p:sp>
      <p:sp>
        <p:nvSpPr>
          <p:cNvPr id="6" name="Rectangle 5"/>
          <p:cNvSpPr/>
          <p:nvPr/>
        </p:nvSpPr>
        <p:spPr>
          <a:xfrm>
            <a:off x="2675620" y="3392996"/>
            <a:ext cx="2448272" cy="6480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Round-2</a:t>
            </a:r>
          </a:p>
        </p:txBody>
      </p:sp>
      <p:sp>
        <p:nvSpPr>
          <p:cNvPr id="7" name="Rectangle 6"/>
          <p:cNvSpPr/>
          <p:nvPr/>
        </p:nvSpPr>
        <p:spPr>
          <a:xfrm>
            <a:off x="2684556" y="2575531"/>
            <a:ext cx="2448272" cy="6480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Round-1</a:t>
            </a:r>
          </a:p>
        </p:txBody>
      </p:sp>
      <p:sp>
        <p:nvSpPr>
          <p:cNvPr id="8" name="Rectangle 7"/>
          <p:cNvSpPr/>
          <p:nvPr/>
        </p:nvSpPr>
        <p:spPr>
          <a:xfrm>
            <a:off x="2684556" y="1772624"/>
            <a:ext cx="2448272" cy="6480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AddRoundKey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5258719" y="3329985"/>
            <a:ext cx="3762795" cy="6480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Key expansion</a:t>
            </a:r>
          </a:p>
        </p:txBody>
      </p:sp>
      <p:cxnSp>
        <p:nvCxnSpPr>
          <p:cNvPr id="11" name="Straight Arrow Connector 10"/>
          <p:cNvCxnSpPr>
            <a:stCxn id="8" idx="3"/>
          </p:cNvCxnSpPr>
          <p:nvPr/>
        </p:nvCxnSpPr>
        <p:spPr>
          <a:xfrm>
            <a:off x="5132829" y="2096660"/>
            <a:ext cx="1683251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132826" y="2899567"/>
            <a:ext cx="1683251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32827" y="3665110"/>
            <a:ext cx="1683251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132828" y="5211383"/>
            <a:ext cx="1683251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8" idx="2"/>
            <a:endCxn id="8" idx="0"/>
          </p:cNvCxnSpPr>
          <p:nvPr/>
        </p:nvCxnSpPr>
        <p:spPr>
          <a:xfrm>
            <a:off x="3899756" y="1286762"/>
            <a:ext cx="8936" cy="48586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2"/>
            <a:endCxn id="7" idx="0"/>
          </p:cNvCxnSpPr>
          <p:nvPr/>
        </p:nvCxnSpPr>
        <p:spPr>
          <a:xfrm>
            <a:off x="3908692" y="2420697"/>
            <a:ext cx="0" cy="1548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899756" y="3238162"/>
            <a:ext cx="0" cy="1548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99756" y="4041069"/>
            <a:ext cx="0" cy="84627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890820" y="5535419"/>
            <a:ext cx="8936" cy="68388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16954" y="917430"/>
            <a:ext cx="196560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IN" dirty="0"/>
              <a:t>128 bits Plaintext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27649" y="6120008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128 bits </a:t>
            </a:r>
            <a:r>
              <a:rPr lang="en-IN" dirty="0" err="1"/>
              <a:t>Ciphertext</a:t>
            </a:r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5782731" y="209666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</a:t>
            </a:r>
            <a:r>
              <a:rPr lang="en-IN" baseline="-25000" dirty="0"/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82731" y="294624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</a:t>
            </a:r>
            <a:r>
              <a:rPr lang="en-IN" baseline="-25000" dirty="0"/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782731" y="368102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</a:t>
            </a:r>
            <a:r>
              <a:rPr lang="en-IN" baseline="-25000" dirty="0"/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43458" y="521138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</a:t>
            </a:r>
            <a:r>
              <a:rPr lang="en-IN" baseline="-25000" dirty="0"/>
              <a:t>10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455917" y="1698368"/>
            <a:ext cx="237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Cipher key</a:t>
            </a:r>
          </a:p>
          <a:p>
            <a:pPr algn="ctr"/>
            <a:r>
              <a:rPr lang="en-IN" dirty="0"/>
              <a:t>(128, 192 or 256 bits)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896200" y="2047898"/>
            <a:ext cx="684076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970421" y="4041069"/>
            <a:ext cx="4032" cy="1097573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244869" y="1203140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C00000"/>
                </a:solidFill>
                <a:latin typeface="+mj-lt"/>
              </a:rPr>
              <a:t>AES</a:t>
            </a:r>
            <a:endParaRPr lang="en-IN" sz="2400" baseline="-250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50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28" grpId="0" animBg="1"/>
      <p:bldP spid="30" grpId="0"/>
      <p:bldP spid="31" grpId="0"/>
      <p:bldP spid="32" grpId="0"/>
      <p:bldP spid="33" grpId="0"/>
      <p:bldP spid="34" grpId="0"/>
      <p:bldP spid="35" grpId="0"/>
      <p:bldP spid="4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079453" y="1486338"/>
            <a:ext cx="2916324" cy="22682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59473" y="874270"/>
            <a:ext cx="2016224" cy="32403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AddRoundKey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59473" y="1594350"/>
            <a:ext cx="2016224" cy="32403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SubBytes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59473" y="2170414"/>
            <a:ext cx="2016224" cy="32403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ShiftRows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59473" y="2746478"/>
            <a:ext cx="2016224" cy="32403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MixColumns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59473" y="3322542"/>
            <a:ext cx="2016224" cy="32403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AddRoundKey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79453" y="4294650"/>
            <a:ext cx="2916324" cy="1692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259473" y="4402662"/>
            <a:ext cx="2016224" cy="32403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SubBytes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256423" y="4988952"/>
            <a:ext cx="2016224" cy="32403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tx1"/>
                </a:solidFill>
              </a:rPr>
              <a:t>ShiftRows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244665" y="5554790"/>
            <a:ext cx="2016224" cy="324036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AddRoundKey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93499" y="242684"/>
            <a:ext cx="1548172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>
                <a:ln>
                  <a:solidFill>
                    <a:sysClr val="windowText" lastClr="000000"/>
                  </a:solidFill>
                </a:ln>
              </a:rPr>
              <a:t>Plaintext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93499" y="6264024"/>
            <a:ext cx="1548172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 err="1">
                <a:ln>
                  <a:solidFill>
                    <a:sysClr val="windowText" lastClr="000000"/>
                  </a:solidFill>
                </a:ln>
              </a:rPr>
              <a:t>Ciphertext</a:t>
            </a:r>
            <a:endParaRPr lang="en-IN" dirty="0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267585" y="1200880"/>
            <a:ext cx="0" cy="262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264535" y="1918386"/>
            <a:ext cx="0" cy="262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267585" y="2486019"/>
            <a:ext cx="0" cy="262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252777" y="3060288"/>
            <a:ext cx="0" cy="262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267585" y="4726698"/>
            <a:ext cx="0" cy="262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267585" y="5986838"/>
            <a:ext cx="0" cy="262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267585" y="5292536"/>
            <a:ext cx="0" cy="262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16200000">
            <a:off x="4049914" y="2435798"/>
            <a:ext cx="130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Round 1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3949800" y="4918742"/>
            <a:ext cx="140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Round 10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823869" y="3345240"/>
            <a:ext cx="1548172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>
                <a:ln>
                  <a:solidFill>
                    <a:sysClr val="windowText" lastClr="000000"/>
                  </a:solidFill>
                </a:ln>
              </a:rPr>
              <a:t>Round key 1</a:t>
            </a:r>
          </a:p>
        </p:txBody>
      </p:sp>
      <p:cxnSp>
        <p:nvCxnSpPr>
          <p:cNvPr id="47" name="Straight Arrow Connector 46"/>
          <p:cNvCxnSpPr>
            <a:endCxn id="44" idx="0"/>
          </p:cNvCxnSpPr>
          <p:nvPr/>
        </p:nvCxnSpPr>
        <p:spPr>
          <a:xfrm>
            <a:off x="6597955" y="1086280"/>
            <a:ext cx="0" cy="2258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327926" y="71336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Key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823869" y="827420"/>
            <a:ext cx="1548172" cy="36933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>
                <a:ln>
                  <a:solidFill>
                    <a:sysClr val="windowText" lastClr="000000"/>
                  </a:solidFill>
                </a:ln>
              </a:rPr>
              <a:t>Round key 0</a:t>
            </a:r>
          </a:p>
        </p:txBody>
      </p:sp>
      <p:cxnSp>
        <p:nvCxnSpPr>
          <p:cNvPr id="55" name="Straight Connector 54"/>
          <p:cNvCxnSpPr>
            <a:endCxn id="53" idx="1"/>
          </p:cNvCxnSpPr>
          <p:nvPr/>
        </p:nvCxnSpPr>
        <p:spPr>
          <a:xfrm flipV="1">
            <a:off x="4275697" y="1012086"/>
            <a:ext cx="1548172" cy="24202"/>
          </a:xfrm>
          <a:prstGeom prst="line">
            <a:avLst/>
          </a:prstGeom>
          <a:ln w="19050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cxnSpLocks/>
            <a:endCxn id="44" idx="1"/>
          </p:cNvCxnSpPr>
          <p:nvPr/>
        </p:nvCxnSpPr>
        <p:spPr>
          <a:xfrm flipV="1">
            <a:off x="4290506" y="3529906"/>
            <a:ext cx="1533363" cy="1673"/>
          </a:xfrm>
          <a:prstGeom prst="line">
            <a:avLst/>
          </a:prstGeom>
          <a:ln w="19050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806770" y="5347663"/>
            <a:ext cx="1548172" cy="6463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Round key 10</a:t>
            </a:r>
          </a:p>
        </p:txBody>
      </p:sp>
      <p:cxnSp>
        <p:nvCxnSpPr>
          <p:cNvPr id="59" name="Straight Arrow Connector 58"/>
          <p:cNvCxnSpPr>
            <a:stCxn id="44" idx="2"/>
            <a:endCxn id="58" idx="0"/>
          </p:cNvCxnSpPr>
          <p:nvPr/>
        </p:nvCxnSpPr>
        <p:spPr>
          <a:xfrm flipH="1">
            <a:off x="6580856" y="3714572"/>
            <a:ext cx="17099" cy="163309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cxnSpLocks/>
            <a:endCxn id="58" idx="1"/>
          </p:cNvCxnSpPr>
          <p:nvPr/>
        </p:nvCxnSpPr>
        <p:spPr>
          <a:xfrm>
            <a:off x="4290506" y="5670828"/>
            <a:ext cx="1516264" cy="1"/>
          </a:xfrm>
          <a:prstGeom prst="line">
            <a:avLst/>
          </a:prstGeom>
          <a:ln w="19050"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3243028" y="612016"/>
            <a:ext cx="0" cy="2622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6574686" y="440668"/>
            <a:ext cx="6170" cy="3867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264535" y="3731880"/>
            <a:ext cx="3050" cy="56277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604761" y="1486338"/>
            <a:ext cx="445690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Notes:</a:t>
            </a:r>
          </a:p>
          <a:p>
            <a:pPr marL="342900" indent="-342900" algn="just">
              <a:buAutoNum type="arabicPeriod"/>
            </a:pPr>
            <a:r>
              <a:rPr lang="en-IN" dirty="0"/>
              <a:t>One AddRoundKey is applied before the First round.</a:t>
            </a:r>
          </a:p>
          <a:p>
            <a:pPr marL="342900" indent="-342900" algn="just">
              <a:buAutoNum type="arabicPeriod"/>
            </a:pPr>
            <a:r>
              <a:rPr lang="en-IN" dirty="0"/>
              <a:t>The third transformation is missing in the last round</a:t>
            </a:r>
          </a:p>
        </p:txBody>
      </p:sp>
    </p:spTree>
    <p:extLst>
      <p:ext uri="{BB962C8B-B14F-4D97-AF65-F5344CB8AC3E}">
        <p14:creationId xmlns:p14="http://schemas.microsoft.com/office/powerpoint/2010/main" val="348413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3" grpId="0" animBg="1"/>
      <p:bldP spid="40" grpId="0"/>
      <p:bldP spid="41" grpId="0"/>
      <p:bldP spid="44" grpId="0" animBg="1"/>
      <p:bldP spid="52" grpId="0"/>
      <p:bldP spid="53" grpId="0" animBg="1"/>
      <p:bldP spid="58" grpId="0" animBg="1"/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29" y="67484"/>
            <a:ext cx="4482707" cy="673274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456040" y="120941"/>
            <a:ext cx="3899300" cy="71577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/>
              <a:t>AES Structure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6456040" y="836713"/>
            <a:ext cx="5621543" cy="259228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400" b="1" dirty="0">
                <a:solidFill>
                  <a:schemeClr val="tx1"/>
                </a:solidFill>
              </a:rPr>
              <a:t>Initialization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400" dirty="0">
                <a:solidFill>
                  <a:schemeClr val="tx1"/>
                </a:solidFill>
              </a:rPr>
              <a:t>Expand 16-byte key to get the actual </a:t>
            </a:r>
            <a:r>
              <a:rPr lang="en-IN" sz="2400" b="1" dirty="0">
                <a:solidFill>
                  <a:schemeClr val="tx1"/>
                </a:solidFill>
              </a:rPr>
              <a:t>key block</a:t>
            </a:r>
            <a:r>
              <a:rPr lang="en-IN" sz="2400" dirty="0">
                <a:solidFill>
                  <a:schemeClr val="tx1"/>
                </a:solidFill>
              </a:rPr>
              <a:t> to be used.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400" dirty="0">
                <a:solidFill>
                  <a:schemeClr val="tx1"/>
                </a:solidFill>
              </a:rPr>
              <a:t>Initialize 16-byte plaintext block called as </a:t>
            </a:r>
            <a:r>
              <a:rPr lang="en-IN" sz="2400" b="1" dirty="0">
                <a:solidFill>
                  <a:schemeClr val="tx1"/>
                </a:solidFill>
              </a:rPr>
              <a:t>state</a:t>
            </a:r>
            <a:r>
              <a:rPr lang="en-IN" sz="2400" dirty="0">
                <a:solidFill>
                  <a:schemeClr val="tx1"/>
                </a:solidFill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400" dirty="0">
                <a:solidFill>
                  <a:schemeClr val="tx1"/>
                </a:solidFill>
              </a:rPr>
              <a:t>XOR the </a:t>
            </a:r>
            <a:r>
              <a:rPr lang="en-IN" sz="2400" b="1" dirty="0">
                <a:solidFill>
                  <a:schemeClr val="tx1"/>
                </a:solidFill>
              </a:rPr>
              <a:t>state</a:t>
            </a:r>
            <a:r>
              <a:rPr lang="en-IN" sz="2400" dirty="0">
                <a:solidFill>
                  <a:schemeClr val="tx1"/>
                </a:solidFill>
              </a:rPr>
              <a:t> with the </a:t>
            </a:r>
            <a:r>
              <a:rPr lang="en-IN" sz="2400" b="1" dirty="0">
                <a:solidFill>
                  <a:schemeClr val="tx1"/>
                </a:solidFill>
              </a:rPr>
              <a:t>key block</a:t>
            </a:r>
            <a:r>
              <a:rPr lang="en-IN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456040" y="3886810"/>
            <a:ext cx="5621543" cy="22217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400" b="1" dirty="0">
                <a:solidFill>
                  <a:schemeClr val="tx1"/>
                </a:solidFill>
              </a:rPr>
              <a:t>For each round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400" dirty="0">
                <a:solidFill>
                  <a:schemeClr val="tx1"/>
                </a:solidFill>
              </a:rPr>
              <a:t>Apply S-box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400" dirty="0">
                <a:solidFill>
                  <a:schemeClr val="tx1"/>
                </a:solidFill>
              </a:rPr>
              <a:t>Rotate rows of state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400" dirty="0">
                <a:solidFill>
                  <a:schemeClr val="tx1"/>
                </a:solidFill>
              </a:rPr>
              <a:t>Mix columns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IN" sz="2400" dirty="0">
                <a:solidFill>
                  <a:schemeClr val="tx1"/>
                </a:solidFill>
              </a:rPr>
              <a:t>Add Round key: XOR the state with key block.</a:t>
            </a:r>
          </a:p>
        </p:txBody>
      </p:sp>
    </p:spTree>
    <p:extLst>
      <p:ext uri="{BB962C8B-B14F-4D97-AF65-F5344CB8AC3E}">
        <p14:creationId xmlns:p14="http://schemas.microsoft.com/office/powerpoint/2010/main" val="223836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ightbox">
            <a:extLst>
              <a:ext uri="{FF2B5EF4-FFF2-40B4-BE49-F238E27FC236}">
                <a16:creationId xmlns:a16="http://schemas.microsoft.com/office/drawing/2014/main" id="{F541A6DC-2911-10CF-5C01-4945CE9CC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929586" y="1326597"/>
            <a:ext cx="10332828" cy="35756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19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Units in AES</a:t>
            </a:r>
          </a:p>
        </p:txBody>
      </p:sp>
      <p:pic>
        <p:nvPicPr>
          <p:cNvPr id="4" name="Picture 1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0138" y="863600"/>
            <a:ext cx="9142116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13203" y="863599"/>
            <a:ext cx="4499049" cy="2432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851470" y="3369914"/>
            <a:ext cx="9260783" cy="1103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851469" y="4473115"/>
            <a:ext cx="9260783" cy="1981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82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to State &amp; State to Block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BCEF97-389F-CA2B-665E-DDF4E3FF1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5" y="1520033"/>
            <a:ext cx="7651750" cy="381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2086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Plain Text to State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A1EB08-DB42-5C51-9996-CBE3F2044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4" y="2296319"/>
            <a:ext cx="8308975" cy="226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44594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AES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first N-1 rounds consist of four distinct transformation functions.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787ADE7-5DFE-FD72-9BDD-2B900E8E11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612667"/>
              </p:ext>
            </p:extLst>
          </p:nvPr>
        </p:nvGraphicFramePr>
        <p:xfrm>
          <a:off x="1223555" y="1604691"/>
          <a:ext cx="9744889" cy="4108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5418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AES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545C1-2300-8BD0-6177-5F9654C6A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183629"/>
              </p:ext>
            </p:extLst>
          </p:nvPr>
        </p:nvGraphicFramePr>
        <p:xfrm>
          <a:off x="1955540" y="1564196"/>
          <a:ext cx="2916324" cy="1828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29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f6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8d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196537"/>
              </p:ext>
            </p:extLst>
          </p:nvPr>
        </p:nvGraphicFramePr>
        <p:xfrm>
          <a:off x="7068108" y="1556792"/>
          <a:ext cx="2916324" cy="1828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29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ab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7e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ae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f7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cf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4f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a6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3c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47529" y="1049637"/>
            <a:ext cx="1642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State: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73830" y="1034705"/>
            <a:ext cx="189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Cipher key:</a:t>
            </a:r>
          </a:p>
        </p:txBody>
      </p:sp>
    </p:spTree>
    <p:extLst>
      <p:ext uri="{BB962C8B-B14F-4D97-AF65-F5344CB8AC3E}">
        <p14:creationId xmlns:p14="http://schemas.microsoft.com/office/powerpoint/2010/main" val="63867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Initial transformation(</a:t>
            </a:r>
            <a:r>
              <a:rPr lang="en-IN" dirty="0" err="1"/>
              <a:t>AddRoundKey</a:t>
            </a:r>
            <a:r>
              <a:rPr lang="en-IN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 err="1">
                <a:solidFill>
                  <a:srgbClr val="C00000"/>
                </a:solidFill>
              </a:rPr>
              <a:t>AddRoundKey</a:t>
            </a:r>
            <a:r>
              <a:rPr lang="en-IN" b="1" dirty="0">
                <a:solidFill>
                  <a:srgbClr val="C00000"/>
                </a:solidFill>
              </a:rPr>
              <a:t>:</a:t>
            </a:r>
            <a:endParaRPr lang="en-IN" dirty="0">
              <a:solidFill>
                <a:srgbClr val="C0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621382"/>
              </p:ext>
            </p:extLst>
          </p:nvPr>
        </p:nvGraphicFramePr>
        <p:xfrm>
          <a:off x="1901534" y="1852228"/>
          <a:ext cx="2394268" cy="1828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98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8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8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e0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5a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f6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a8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8d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336947"/>
              </p:ext>
            </p:extLst>
          </p:nvPr>
        </p:nvGraphicFramePr>
        <p:xfrm>
          <a:off x="4979876" y="1838798"/>
          <a:ext cx="2304256" cy="1828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 err="1"/>
                        <a:t>ab</a:t>
                      </a:r>
                      <a:endParaRPr lang="en-IN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7e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 err="1"/>
                        <a:t>ae</a:t>
                      </a:r>
                      <a:endParaRPr lang="en-IN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f7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 err="1"/>
                        <a:t>cf</a:t>
                      </a:r>
                      <a:endParaRPr lang="en-IN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4f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a6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3c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259797" y="2430034"/>
                <a:ext cx="75854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IN" sz="3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797" y="2430034"/>
                <a:ext cx="758541" cy="646331"/>
              </a:xfrm>
              <a:prstGeom prst="rect">
                <a:avLst/>
              </a:prstGeom>
              <a:blipFill>
                <a:blip r:embed="rId2"/>
                <a:stretch>
                  <a:fillRect l="-4918" r="-4918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327015" y="870828"/>
                <a:ext cx="5400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015" y="870828"/>
                <a:ext cx="540060" cy="461665"/>
              </a:xfrm>
              <a:prstGeom prst="rect">
                <a:avLst/>
              </a:prstGeom>
              <a:blipFill>
                <a:blip r:embed="rId3"/>
                <a:stretch>
                  <a:fillRect l="-227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412243"/>
              </p:ext>
            </p:extLst>
          </p:nvPr>
        </p:nvGraphicFramePr>
        <p:xfrm>
          <a:off x="8076220" y="1838798"/>
          <a:ext cx="2232248" cy="1828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55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b="1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9a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e9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1" dirty="0"/>
                        <a:t>3d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c6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f8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1" dirty="0"/>
                        <a:t>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8d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1" dirty="0"/>
                        <a:t>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428149" y="2320281"/>
            <a:ext cx="537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>
                <a:solidFill>
                  <a:schemeClr val="accent6"/>
                </a:solidFill>
              </a:rPr>
              <a:t>=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61531" y="870828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Input state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0763" y="870828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Cipher key</a:t>
            </a:r>
          </a:p>
        </p:txBody>
      </p:sp>
    </p:spTree>
    <p:extLst>
      <p:ext uri="{BB962C8B-B14F-4D97-AF65-F5344CB8AC3E}">
        <p14:creationId xmlns:p14="http://schemas.microsoft.com/office/powerpoint/2010/main" val="420815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2" grpId="0"/>
      <p:bldP spid="14" grpId="0"/>
      <p:bldP spid="4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SubByte</a:t>
            </a:r>
            <a:r>
              <a:rPr lang="en-IN" dirty="0"/>
              <a:t>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forward substitute byte transformation, called </a:t>
            </a:r>
            <a:r>
              <a:rPr lang="en-IN" b="1" dirty="0" err="1">
                <a:solidFill>
                  <a:schemeClr val="accent6"/>
                </a:solidFill>
              </a:rPr>
              <a:t>SubBytes</a:t>
            </a:r>
            <a:r>
              <a:rPr lang="en-IN" dirty="0"/>
              <a:t>, is a simple table lookup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7428" y="1916833"/>
            <a:ext cx="7117144" cy="414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38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612" y="332396"/>
            <a:ext cx="7810500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83900" y="5637894"/>
            <a:ext cx="141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+mj-lt"/>
              </a:rPr>
              <a:t>Input: </a:t>
            </a:r>
            <a:r>
              <a:rPr lang="en-IN" sz="2400" b="1" dirty="0">
                <a:solidFill>
                  <a:schemeClr val="tx2"/>
                </a:solidFill>
                <a:latin typeface="+mj-lt"/>
              </a:rPr>
              <a:t>19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356008" y="6031764"/>
            <a:ext cx="0" cy="328250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881106" y="6360015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tx2"/>
                </a:solidFill>
              </a:rPr>
              <a:t>Row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529208" y="6017074"/>
            <a:ext cx="378661" cy="328250"/>
          </a:xfrm>
          <a:prstGeom prst="straightConnector1">
            <a:avLst/>
          </a:prstGeom>
          <a:ln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9316" y="6380738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tx2"/>
                </a:solidFill>
              </a:rPr>
              <a:t>Column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6326965" y="-2784752"/>
            <a:ext cx="294155" cy="7740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10" name="Rectangle 9"/>
          <p:cNvSpPr/>
          <p:nvPr/>
        </p:nvSpPr>
        <p:spPr>
          <a:xfrm>
            <a:off x="7212124" y="332395"/>
            <a:ext cx="468052" cy="4968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11" name="TextBox 10"/>
          <p:cNvSpPr txBox="1"/>
          <p:nvPr/>
        </p:nvSpPr>
        <p:spPr>
          <a:xfrm>
            <a:off x="7439204" y="5671725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latin typeface="+mj-lt"/>
              </a:rPr>
              <a:t>Output: </a:t>
            </a:r>
            <a:r>
              <a:rPr lang="en-IN" sz="2400" b="1" dirty="0">
                <a:solidFill>
                  <a:schemeClr val="tx2"/>
                </a:solidFill>
                <a:latin typeface="+mj-lt"/>
              </a:rPr>
              <a:t>D4</a:t>
            </a:r>
          </a:p>
        </p:txBody>
      </p:sp>
    </p:spTree>
    <p:extLst>
      <p:ext uri="{BB962C8B-B14F-4D97-AF65-F5344CB8AC3E}">
        <p14:creationId xmlns:p14="http://schemas.microsoft.com/office/powerpoint/2010/main" val="26973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 animBg="1"/>
      <p:bldP spid="10" grpId="0" animBg="1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SubByte</a:t>
            </a:r>
            <a:r>
              <a:rPr lang="en-IN" dirty="0"/>
              <a:t>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6E90E-F35A-5683-1512-2CC5C7641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624305"/>
              </p:ext>
            </p:extLst>
          </p:nvPr>
        </p:nvGraphicFramePr>
        <p:xfrm>
          <a:off x="6816080" y="1736812"/>
          <a:ext cx="2916324" cy="1828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29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e0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b8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bf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5d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974397"/>
              </p:ext>
            </p:extLst>
          </p:nvPr>
        </p:nvGraphicFramePr>
        <p:xfrm>
          <a:off x="1919536" y="1700808"/>
          <a:ext cx="2880320" cy="1828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a0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9a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e9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3d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f4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c6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f8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8d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75520" y="1152437"/>
            <a:ext cx="2552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Input for </a:t>
            </a:r>
            <a:r>
              <a:rPr lang="en-IN" sz="2400" dirty="0" err="1"/>
              <a:t>SubByte</a:t>
            </a:r>
            <a:endParaRPr lang="en-IN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780076" y="1160749"/>
            <a:ext cx="2677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Output of </a:t>
            </a:r>
            <a:r>
              <a:rPr lang="en-IN" sz="2400" dirty="0" err="1"/>
              <a:t>SubByte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4574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16200000">
            <a:off x="3037988" y="3935380"/>
            <a:ext cx="463406" cy="2196243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 rot="16200000">
            <a:off x="2655297" y="3845369"/>
            <a:ext cx="472696" cy="144015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 rot="16200000">
            <a:off x="2303005" y="3740461"/>
            <a:ext cx="457200" cy="7200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439187"/>
              </p:ext>
            </p:extLst>
          </p:nvPr>
        </p:nvGraphicFramePr>
        <p:xfrm>
          <a:off x="2171564" y="3429000"/>
          <a:ext cx="2916324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b8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bf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11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98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5d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ae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f1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ShiftRows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first row of State is </a:t>
            </a:r>
            <a:r>
              <a:rPr lang="en-IN" dirty="0">
                <a:solidFill>
                  <a:schemeClr val="accent6"/>
                </a:solidFill>
              </a:rPr>
              <a:t>not altered</a:t>
            </a:r>
            <a:r>
              <a:rPr lang="en-IN" dirty="0"/>
              <a:t>. </a:t>
            </a:r>
          </a:p>
          <a:p>
            <a:r>
              <a:rPr lang="en-IN" dirty="0"/>
              <a:t>For</a:t>
            </a:r>
            <a:r>
              <a:rPr lang="en-IN" b="1" dirty="0"/>
              <a:t> </a:t>
            </a:r>
            <a:r>
              <a:rPr lang="en-IN" dirty="0"/>
              <a:t>the second row, a </a:t>
            </a:r>
            <a:r>
              <a:rPr lang="en-IN" b="1" dirty="0"/>
              <a:t>1-byte</a:t>
            </a:r>
            <a:r>
              <a:rPr lang="en-IN" dirty="0"/>
              <a:t> circular left shift is performed. </a:t>
            </a:r>
          </a:p>
          <a:p>
            <a:r>
              <a:rPr lang="en-IN" dirty="0"/>
              <a:t>For the third row, a </a:t>
            </a:r>
            <a:r>
              <a:rPr lang="en-IN" b="1" dirty="0"/>
              <a:t>2-byte</a:t>
            </a:r>
            <a:r>
              <a:rPr lang="en-IN" dirty="0"/>
              <a:t> circular left shift is performed. </a:t>
            </a:r>
          </a:p>
          <a:p>
            <a:r>
              <a:rPr lang="en-IN" dirty="0"/>
              <a:t>For the fourth row, a </a:t>
            </a:r>
            <a:r>
              <a:rPr lang="en-IN" b="1" dirty="0"/>
              <a:t>3-byte</a:t>
            </a:r>
            <a:r>
              <a:rPr lang="en-IN" dirty="0"/>
              <a:t> circular left shift is performed.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087888" y="3681028"/>
            <a:ext cx="36004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83932" y="349636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No rotation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087888" y="4138228"/>
            <a:ext cx="36004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087888" y="4585774"/>
            <a:ext cx="36004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87888" y="5049180"/>
            <a:ext cx="360040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83932" y="3953562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Rotate 1 byte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89219" y="4401108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Rotate 2 bytes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78301" y="4864514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Rotate 3 bytes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785769"/>
              </p:ext>
            </p:extLst>
          </p:nvPr>
        </p:nvGraphicFramePr>
        <p:xfrm>
          <a:off x="7356140" y="3429000"/>
          <a:ext cx="2916324" cy="182880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29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9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e0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b8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bf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b4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5d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e5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171566" y="5374000"/>
            <a:ext cx="2916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Input for </a:t>
            </a:r>
            <a:r>
              <a:rPr lang="en-IN" sz="2400" dirty="0" err="1"/>
              <a:t>ShiftRows</a:t>
            </a:r>
            <a:endParaRPr lang="en-IN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7356141" y="5374000"/>
            <a:ext cx="2916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Output of </a:t>
            </a:r>
            <a:r>
              <a:rPr lang="en-IN" sz="2400" dirty="0" err="1"/>
              <a:t>ShiftRows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5019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0" grpId="0" animBg="1"/>
      <p:bldP spid="20" grpId="1" animBg="1"/>
      <p:bldP spid="20" grpId="2" animBg="1"/>
      <p:bldP spid="19" grpId="0" animBg="1"/>
      <p:bldP spid="19" grpId="1" animBg="1"/>
      <p:bldP spid="10" grpId="0"/>
      <p:bldP spid="14" grpId="0"/>
      <p:bldP spid="15" grpId="0"/>
      <p:bldP spid="16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ightbox">
            <a:extLst>
              <a:ext uri="{FF2B5EF4-FFF2-40B4-BE49-F238E27FC236}">
                <a16:creationId xmlns:a16="http://schemas.microsoft.com/office/drawing/2014/main" id="{F541A6DC-2911-10CF-5C01-4945CE9CC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998407" y="1549400"/>
            <a:ext cx="10863393" cy="3759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22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 err="1"/>
              <a:t>MixColumns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IN" dirty="0"/>
              <a:t>Each byte of a column is mapped into a new value that is a function of all four bytes in that column.</a:t>
            </a:r>
          </a:p>
          <a:p>
            <a:r>
              <a:rPr lang="en-IN" dirty="0"/>
              <a:t>Constant matrices used by </a:t>
            </a:r>
            <a:r>
              <a:rPr lang="en-IN" dirty="0" err="1"/>
              <a:t>MixColumns</a:t>
            </a:r>
            <a:r>
              <a:rPr lang="en-IN" dirty="0"/>
              <a:t>.</a:t>
            </a:r>
          </a:p>
          <a:p>
            <a:endParaRPr lang="en-IN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4290" y="2217016"/>
            <a:ext cx="7223419" cy="37773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581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MixColumns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8DA68-09CD-30EF-5375-FD4D2DEDF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840342"/>
              </p:ext>
            </p:extLst>
          </p:nvPr>
        </p:nvGraphicFramePr>
        <p:xfrm>
          <a:off x="1811524" y="1232756"/>
          <a:ext cx="2448272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d4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b8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le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bf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b4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41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27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5d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52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11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98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30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ae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f1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468510"/>
              </p:ext>
            </p:extLst>
          </p:nvPr>
        </p:nvGraphicFramePr>
        <p:xfrm>
          <a:off x="4920960" y="1216132"/>
          <a:ext cx="252028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0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049"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49"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49"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49"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Left Bracket 6"/>
          <p:cNvSpPr/>
          <p:nvPr/>
        </p:nvSpPr>
        <p:spPr>
          <a:xfrm>
            <a:off x="4871864" y="1196752"/>
            <a:ext cx="216024" cy="1836204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Bracket 7"/>
          <p:cNvSpPr/>
          <p:nvPr/>
        </p:nvSpPr>
        <p:spPr>
          <a:xfrm>
            <a:off x="7140116" y="1196752"/>
            <a:ext cx="216024" cy="183620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4511840" y="1952836"/>
            <a:ext cx="144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8149" y="1592797"/>
            <a:ext cx="537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/>
              <a:t>=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026816"/>
              </p:ext>
            </p:extLst>
          </p:nvPr>
        </p:nvGraphicFramePr>
        <p:xfrm>
          <a:off x="8004212" y="1209328"/>
          <a:ext cx="2448272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b="1" dirty="0"/>
                        <a:t>04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e0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48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28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1" dirty="0"/>
                        <a:t>66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 err="1"/>
                        <a:t>cb</a:t>
                      </a:r>
                      <a:endParaRPr lang="en-IN" sz="24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f8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06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1" dirty="0"/>
                        <a:t>81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19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d3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26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b="1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9a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7a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1" dirty="0"/>
                        <a:t>4c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155147"/>
              </p:ext>
            </p:extLst>
          </p:nvPr>
        </p:nvGraphicFramePr>
        <p:xfrm>
          <a:off x="6876412" y="3868452"/>
          <a:ext cx="61206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2400" dirty="0"/>
                        <a:t>d4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dirty="0"/>
                        <a:t>bf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dirty="0"/>
                        <a:t>5d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dirty="0"/>
                        <a:t>30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265805"/>
              </p:ext>
            </p:extLst>
          </p:nvPr>
        </p:nvGraphicFramePr>
        <p:xfrm>
          <a:off x="3730352" y="3898880"/>
          <a:ext cx="252028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0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049"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49"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49"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49"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n>
                            <a:solidFill>
                              <a:schemeClr val="accent6"/>
                            </a:solidFill>
                          </a:ln>
                        </a:rPr>
                        <a:t>02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Left Bracket 16"/>
          <p:cNvSpPr/>
          <p:nvPr/>
        </p:nvSpPr>
        <p:spPr>
          <a:xfrm>
            <a:off x="3681256" y="3879500"/>
            <a:ext cx="216024" cy="1836204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ight Bracket 17"/>
          <p:cNvSpPr/>
          <p:nvPr/>
        </p:nvSpPr>
        <p:spPr>
          <a:xfrm>
            <a:off x="5949508" y="3879500"/>
            <a:ext cx="216024" cy="1836204"/>
          </a:xfrm>
          <a:prstGeom prst="righ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7657389" y="4362200"/>
            <a:ext cx="537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/>
              <a:t>=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992766"/>
              </p:ext>
            </p:extLst>
          </p:nvPr>
        </p:nvGraphicFramePr>
        <p:xfrm>
          <a:off x="8256240" y="3868452"/>
          <a:ext cx="61206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2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04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66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81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val 21"/>
          <p:cNvSpPr/>
          <p:nvPr/>
        </p:nvSpPr>
        <p:spPr>
          <a:xfrm>
            <a:off x="6456040" y="4761168"/>
            <a:ext cx="144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6014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/>
      <p:bldP spid="17" grpId="0" animBg="1"/>
      <p:bldP spid="18" grpId="0" animBg="1"/>
      <p:bldP spid="20" grpId="0"/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AddRoundKey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the forward add round key transformation, the 128 bits of State are bitwise </a:t>
            </a:r>
            <a:r>
              <a:rPr lang="en-IN" dirty="0" err="1"/>
              <a:t>XORed</a:t>
            </a:r>
            <a:r>
              <a:rPr lang="en-IN" dirty="0"/>
              <a:t> with the 128 bits of the round key.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494442"/>
              </p:ext>
            </p:extLst>
          </p:nvPr>
        </p:nvGraphicFramePr>
        <p:xfrm>
          <a:off x="2171564" y="1988840"/>
          <a:ext cx="2196244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9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9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04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48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28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66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cb</a:t>
                      </a:r>
                      <a:endParaRPr lang="en-IN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f8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06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81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19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d3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26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9a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7a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4c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149900"/>
              </p:ext>
            </p:extLst>
          </p:nvPr>
        </p:nvGraphicFramePr>
        <p:xfrm>
          <a:off x="5195900" y="1988840"/>
          <a:ext cx="223224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a0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88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23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2a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fa</a:t>
                      </a:r>
                      <a:endParaRPr lang="en-IN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54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a3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6c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fe</a:t>
                      </a:r>
                      <a:endParaRPr lang="en-IN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2c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39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76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17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b1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39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05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091702"/>
              </p:ext>
            </p:extLst>
          </p:nvPr>
        </p:nvGraphicFramePr>
        <p:xfrm>
          <a:off x="8219728" y="1988840"/>
          <a:ext cx="223224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8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A4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68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6b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02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9c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9f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5b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6a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7f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35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Ea</a:t>
                      </a:r>
                      <a:endParaRPr lang="en-IN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50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F2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2b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43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49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403813" y="2602650"/>
                <a:ext cx="75854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b="1" i="1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813" y="2602650"/>
                <a:ext cx="758541" cy="646331"/>
              </a:xfrm>
              <a:prstGeom prst="rect">
                <a:avLst/>
              </a:prstGeom>
              <a:blipFill>
                <a:blip r:embed="rId2"/>
                <a:stretch>
                  <a:fillRect l="-4918" r="-4918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585381" y="2453988"/>
            <a:ext cx="537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/>
              <a:t>=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588591"/>
              </p:ext>
            </p:extLst>
          </p:nvPr>
        </p:nvGraphicFramePr>
        <p:xfrm>
          <a:off x="4763853" y="4365104"/>
          <a:ext cx="549061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9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04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66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81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e5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406104"/>
              </p:ext>
            </p:extLst>
          </p:nvPr>
        </p:nvGraphicFramePr>
        <p:xfrm>
          <a:off x="6077998" y="4365104"/>
          <a:ext cx="558062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a0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fa</a:t>
                      </a:r>
                      <a:endParaRPr lang="en-IN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 err="1"/>
                        <a:t>fe</a:t>
                      </a:r>
                      <a:endParaRPr lang="en-IN" sz="2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17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303913" y="4977173"/>
                <a:ext cx="75854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b="1" i="1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13" y="4977173"/>
                <a:ext cx="758541" cy="646331"/>
              </a:xfrm>
              <a:prstGeom prst="rect">
                <a:avLst/>
              </a:prstGeom>
              <a:blipFill>
                <a:blip r:embed="rId2"/>
                <a:stretch>
                  <a:fillRect l="-4918" r="-4918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6757289" y="4866256"/>
            <a:ext cx="5373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/>
              <a:t>=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968352"/>
              </p:ext>
            </p:extLst>
          </p:nvPr>
        </p:nvGraphicFramePr>
        <p:xfrm>
          <a:off x="7356140" y="4372508"/>
          <a:ext cx="62688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A4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9c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7f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F2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512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/>
      <p:bldP spid="15" grpId="0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AES Overall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A5B77-8434-9D92-CE9B-24467A03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894" y="1018511"/>
            <a:ext cx="7542212" cy="531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82683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/>
              <a:t>AES key expansion</a:t>
            </a:r>
            <a:endParaRPr lang="en-IN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EC5D2CF-16C2-7958-F786-8DC79EF85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 Words for each round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4845E57F-B9D1-DC77-DF87-D99058054D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2061149"/>
              </p:ext>
            </p:extLst>
          </p:nvPr>
        </p:nvGraphicFramePr>
        <p:xfrm>
          <a:off x="224128" y="1325550"/>
          <a:ext cx="8587574" cy="2743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86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4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1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Words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Pre-round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</a:t>
                      </a:r>
                      <a:r>
                        <a:rPr lang="en-IN" sz="2400" baseline="-25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</a:t>
                      </a:r>
                      <a:r>
                        <a:rPr lang="en-IN" sz="2400" baseline="-25000" dirty="0"/>
                        <a:t>1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</a:t>
                      </a:r>
                      <a:r>
                        <a:rPr lang="en-IN" sz="2400" baseline="-25000" dirty="0"/>
                        <a:t>2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</a:t>
                      </a:r>
                      <a:r>
                        <a:rPr lang="en-IN" sz="2400" baseline="-25000" dirty="0"/>
                        <a:t>3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Round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</a:t>
                      </a:r>
                      <a:r>
                        <a:rPr lang="en-IN" sz="2400" baseline="-25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</a:t>
                      </a:r>
                      <a:r>
                        <a:rPr lang="en-IN" sz="2400" baseline="-25000" dirty="0"/>
                        <a:t>5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</a:t>
                      </a:r>
                      <a:r>
                        <a:rPr lang="en-IN" sz="2400" baseline="-25000" dirty="0"/>
                        <a:t>6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</a:t>
                      </a:r>
                      <a:r>
                        <a:rPr lang="en-IN" sz="2400" baseline="-25000" dirty="0"/>
                        <a:t>7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Round</a:t>
                      </a:r>
                      <a:r>
                        <a:rPr lang="en-IN" sz="2400" baseline="0" dirty="0"/>
                        <a:t> 2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</a:t>
                      </a:r>
                      <a:r>
                        <a:rPr lang="en-IN" sz="2400" baseline="-250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</a:t>
                      </a:r>
                      <a:r>
                        <a:rPr lang="en-IN" sz="2400" baseline="-25000" dirty="0"/>
                        <a:t>9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</a:t>
                      </a:r>
                      <a:r>
                        <a:rPr lang="en-IN" sz="2400" baseline="-25000" dirty="0"/>
                        <a:t>10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</a:t>
                      </a:r>
                      <a:r>
                        <a:rPr lang="en-IN" sz="2400" baseline="-25000" dirty="0"/>
                        <a:t>11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.</a:t>
                      </a:r>
                      <a:r>
                        <a:rPr lang="en-IN" sz="2400" baseline="0" dirty="0"/>
                        <a:t> . .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.</a:t>
                      </a:r>
                      <a:r>
                        <a:rPr lang="en-IN" sz="2400" baseline="0" dirty="0"/>
                        <a:t> . . 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2400" dirty="0"/>
                        <a:t>Round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</a:t>
                      </a:r>
                      <a:r>
                        <a:rPr lang="en-IN" sz="2400" baseline="-250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</a:t>
                      </a:r>
                      <a:r>
                        <a:rPr lang="en-IN" sz="2400" baseline="-25000" dirty="0"/>
                        <a:t>41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</a:t>
                      </a:r>
                      <a:r>
                        <a:rPr lang="en-IN" sz="2400" baseline="-25000" dirty="0"/>
                        <a:t>42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</a:t>
                      </a:r>
                      <a:r>
                        <a:rPr lang="en-IN" sz="2400" baseline="-25000" dirty="0"/>
                        <a:t>43</a:t>
                      </a:r>
                      <a:endParaRPr lang="en-I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14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AES key expansion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5479881"/>
              </p:ext>
            </p:extLst>
          </p:nvPr>
        </p:nvGraphicFramePr>
        <p:xfrm>
          <a:off x="1703524" y="1059649"/>
          <a:ext cx="2952316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0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K</a:t>
                      </a:r>
                      <a:r>
                        <a:rPr lang="en-IN" sz="2000" baseline="-250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K</a:t>
                      </a:r>
                      <a:r>
                        <a:rPr lang="en-IN" sz="2000" baseline="-25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K</a:t>
                      </a:r>
                      <a:r>
                        <a:rPr lang="en-IN" sz="2000" baseline="-25000" dirty="0"/>
                        <a:t>8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K</a:t>
                      </a:r>
                      <a:r>
                        <a:rPr lang="en-IN" sz="2000" baseline="-250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K</a:t>
                      </a:r>
                      <a:r>
                        <a:rPr lang="en-IN" sz="2000" baseline="-25000" dirty="0"/>
                        <a:t>1</a:t>
                      </a:r>
                      <a:endParaRPr lang="en-IN" sz="2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K</a:t>
                      </a:r>
                      <a:r>
                        <a:rPr lang="en-IN" sz="2000" baseline="-25000" dirty="0"/>
                        <a:t>5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K</a:t>
                      </a:r>
                      <a:r>
                        <a:rPr lang="en-IN" sz="2000" baseline="-25000" dirty="0"/>
                        <a:t>9</a:t>
                      </a:r>
                      <a:endParaRPr lang="en-IN" sz="2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K</a:t>
                      </a:r>
                      <a:r>
                        <a:rPr lang="en-IN" sz="2000" baseline="-25000" dirty="0"/>
                        <a:t>13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K</a:t>
                      </a:r>
                      <a:r>
                        <a:rPr lang="en-IN" sz="2000" baseline="-25000" dirty="0"/>
                        <a:t>2</a:t>
                      </a:r>
                      <a:endParaRPr lang="en-IN" sz="2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K</a:t>
                      </a:r>
                      <a:r>
                        <a:rPr lang="en-IN" sz="2000" baseline="-25000" dirty="0"/>
                        <a:t>6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K</a:t>
                      </a:r>
                      <a:r>
                        <a:rPr lang="en-IN" sz="2000" baseline="-25000" dirty="0"/>
                        <a:t>10</a:t>
                      </a:r>
                      <a:endParaRPr lang="en-IN" sz="2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K</a:t>
                      </a:r>
                      <a:r>
                        <a:rPr lang="en-IN" sz="2000" baseline="-25000" dirty="0"/>
                        <a:t>14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K</a:t>
                      </a:r>
                      <a:r>
                        <a:rPr lang="en-IN" sz="2000" baseline="-25000" dirty="0"/>
                        <a:t>3</a:t>
                      </a:r>
                      <a:endParaRPr lang="en-IN" sz="2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K</a:t>
                      </a:r>
                      <a:r>
                        <a:rPr lang="en-IN" sz="2000" baseline="-25000" dirty="0"/>
                        <a:t>7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K</a:t>
                      </a:r>
                      <a:r>
                        <a:rPr lang="en-IN" sz="2000" baseline="-25000" dirty="0"/>
                        <a:t>11</a:t>
                      </a:r>
                      <a:endParaRPr lang="en-IN" sz="20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K</a:t>
                      </a:r>
                      <a:r>
                        <a:rPr lang="en-IN" sz="2000" baseline="-25000" dirty="0"/>
                        <a:t>15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0151700"/>
              </p:ext>
            </p:extLst>
          </p:nvPr>
        </p:nvGraphicFramePr>
        <p:xfrm>
          <a:off x="1703512" y="2996952"/>
          <a:ext cx="29523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W</a:t>
                      </a:r>
                      <a:r>
                        <a:rPr lang="en-IN" baseline="-2500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</a:t>
                      </a:r>
                      <a:r>
                        <a:rPr lang="en-IN" baseline="-25000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</a:t>
                      </a:r>
                      <a:r>
                        <a:rPr lang="en-IN" baseline="-25000" dirty="0"/>
                        <a:t>2</a:t>
                      </a:r>
                      <a:endParaRPr lang="en-IN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</a:t>
                      </a:r>
                      <a:r>
                        <a:rPr lang="en-IN" baseline="-25000" dirty="0"/>
                        <a:t>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8618876"/>
              </p:ext>
            </p:extLst>
          </p:nvPr>
        </p:nvGraphicFramePr>
        <p:xfrm>
          <a:off x="1703512" y="4149080"/>
          <a:ext cx="29523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W</a:t>
                      </a:r>
                      <a:r>
                        <a:rPr lang="en-IN" baseline="-25000" dirty="0"/>
                        <a:t>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</a:t>
                      </a:r>
                      <a:r>
                        <a:rPr lang="en-IN" baseline="-25000" dirty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</a:t>
                      </a:r>
                      <a:r>
                        <a:rPr lang="en-IN" baseline="-25000" dirty="0"/>
                        <a:t>6</a:t>
                      </a:r>
                      <a:endParaRPr lang="en-IN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</a:t>
                      </a:r>
                      <a:r>
                        <a:rPr lang="en-IN" baseline="-25000" dirty="0"/>
                        <a:t>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1775523" y="3356993"/>
            <a:ext cx="567784" cy="801583"/>
            <a:chOff x="6631389" y="5087377"/>
            <a:chExt cx="516167" cy="969915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6910384" y="5087377"/>
              <a:ext cx="0" cy="39604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6631389" y="5336569"/>
                  <a:ext cx="516167" cy="5586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1389" y="5336569"/>
                  <a:ext cx="516167" cy="558614"/>
                </a:xfrm>
                <a:prstGeom prst="rect">
                  <a:avLst/>
                </a:prstGeom>
                <a:blipFill>
                  <a:blip r:embed="rId2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/>
            <p:cNvCxnSpPr/>
            <p:nvPr/>
          </p:nvCxnSpPr>
          <p:spPr>
            <a:xfrm>
              <a:off x="6910384" y="5697252"/>
              <a:ext cx="0" cy="36004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935763" y="3352915"/>
            <a:ext cx="567784" cy="801583"/>
            <a:chOff x="6631389" y="5087377"/>
            <a:chExt cx="516167" cy="969915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6910384" y="5087377"/>
              <a:ext cx="0" cy="39604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6631389" y="5336569"/>
                  <a:ext cx="516167" cy="5586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1389" y="5336569"/>
                  <a:ext cx="516167" cy="558614"/>
                </a:xfrm>
                <a:prstGeom prst="rect">
                  <a:avLst/>
                </a:prstGeom>
                <a:blipFill>
                  <a:blip r:embed="rId3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/>
            <p:cNvCxnSpPr/>
            <p:nvPr/>
          </p:nvCxnSpPr>
          <p:spPr>
            <a:xfrm>
              <a:off x="6910384" y="5697252"/>
              <a:ext cx="0" cy="36004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495603" y="3356993"/>
            <a:ext cx="567784" cy="801583"/>
            <a:chOff x="6631389" y="5087377"/>
            <a:chExt cx="516167" cy="969915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6910384" y="5087377"/>
              <a:ext cx="0" cy="39604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6631389" y="5336569"/>
                  <a:ext cx="516167" cy="5586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1389" y="5336569"/>
                  <a:ext cx="516167" cy="558614"/>
                </a:xfrm>
                <a:prstGeom prst="rect">
                  <a:avLst/>
                </a:prstGeom>
                <a:blipFill>
                  <a:blip r:embed="rId4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/>
            <p:cNvCxnSpPr/>
            <p:nvPr/>
          </p:nvCxnSpPr>
          <p:spPr>
            <a:xfrm>
              <a:off x="6910384" y="5697252"/>
              <a:ext cx="0" cy="36004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215683" y="3374384"/>
            <a:ext cx="567784" cy="801583"/>
            <a:chOff x="6631389" y="5087377"/>
            <a:chExt cx="516167" cy="969915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6910384" y="5087377"/>
              <a:ext cx="0" cy="39604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6631389" y="5336569"/>
                  <a:ext cx="516167" cy="5586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1389" y="5336569"/>
                  <a:ext cx="516167" cy="558614"/>
                </a:xfrm>
                <a:prstGeom prst="rect">
                  <a:avLst/>
                </a:prstGeom>
                <a:blipFill>
                  <a:blip r:embed="rId4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/>
            <p:cNvCxnSpPr/>
            <p:nvPr/>
          </p:nvCxnSpPr>
          <p:spPr>
            <a:xfrm>
              <a:off x="6910384" y="5697252"/>
              <a:ext cx="0" cy="36004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Oval 42"/>
          <p:cNvSpPr/>
          <p:nvPr/>
        </p:nvSpPr>
        <p:spPr>
          <a:xfrm>
            <a:off x="4975285" y="2996952"/>
            <a:ext cx="360536" cy="339558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g</a:t>
            </a:r>
          </a:p>
        </p:txBody>
      </p:sp>
      <p:cxnSp>
        <p:nvCxnSpPr>
          <p:cNvPr id="45" name="Straight Arrow Connector 44"/>
          <p:cNvCxnSpPr>
            <a:cxnSpLocks/>
            <a:endCxn id="43" idx="2"/>
          </p:cNvCxnSpPr>
          <p:nvPr/>
        </p:nvCxnSpPr>
        <p:spPr>
          <a:xfrm>
            <a:off x="4655840" y="3165782"/>
            <a:ext cx="319445" cy="9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46"/>
          <p:cNvSpPr/>
          <p:nvPr/>
        </p:nvSpPr>
        <p:spPr>
          <a:xfrm>
            <a:off x="2206572" y="3338508"/>
            <a:ext cx="2938272" cy="414528"/>
          </a:xfrm>
          <a:custGeom>
            <a:avLst/>
            <a:gdLst>
              <a:gd name="connsiteX0" fmla="*/ 2938272 w 2938272"/>
              <a:gd name="connsiteY0" fmla="*/ 0 h 414528"/>
              <a:gd name="connsiteX1" fmla="*/ 2938272 w 2938272"/>
              <a:gd name="connsiteY1" fmla="*/ 219456 h 414528"/>
              <a:gd name="connsiteX2" fmla="*/ 231648 w 2938272"/>
              <a:gd name="connsiteY2" fmla="*/ 207264 h 414528"/>
              <a:gd name="connsiteX3" fmla="*/ 0 w 2938272"/>
              <a:gd name="connsiteY3" fmla="*/ 414528 h 414528"/>
              <a:gd name="connsiteX4" fmla="*/ 0 w 2938272"/>
              <a:gd name="connsiteY4" fmla="*/ 414528 h 41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8272" h="414528">
                <a:moveTo>
                  <a:pt x="2938272" y="0"/>
                </a:moveTo>
                <a:lnTo>
                  <a:pt x="2938272" y="219456"/>
                </a:lnTo>
                <a:lnTo>
                  <a:pt x="231648" y="207264"/>
                </a:lnTo>
                <a:lnTo>
                  <a:pt x="0" y="414528"/>
                </a:lnTo>
                <a:lnTo>
                  <a:pt x="0" y="414528"/>
                </a:lnTo>
              </a:path>
            </a:pathLst>
          </a:cu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2279576" y="3878413"/>
            <a:ext cx="383400" cy="258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023980" y="3875476"/>
            <a:ext cx="383400" cy="258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3744060" y="3878413"/>
            <a:ext cx="383400" cy="258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6061106"/>
              </p:ext>
            </p:extLst>
          </p:nvPr>
        </p:nvGraphicFramePr>
        <p:xfrm>
          <a:off x="1703512" y="5990048"/>
          <a:ext cx="29523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W</a:t>
                      </a:r>
                      <a:r>
                        <a:rPr lang="en-IN" baseline="-25000" dirty="0"/>
                        <a:t>40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</a:t>
                      </a:r>
                      <a:r>
                        <a:rPr lang="en-IN" baseline="-25000" dirty="0"/>
                        <a:t>41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</a:t>
                      </a:r>
                      <a:r>
                        <a:rPr lang="en-IN" baseline="-25000" dirty="0"/>
                        <a:t>42</a:t>
                      </a:r>
                      <a:endParaRPr lang="en-IN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</a:t>
                      </a:r>
                      <a:r>
                        <a:rPr lang="en-IN" baseline="-25000" dirty="0"/>
                        <a:t>43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6" name="Group 55"/>
          <p:cNvGrpSpPr/>
          <p:nvPr/>
        </p:nvGrpSpPr>
        <p:grpSpPr>
          <a:xfrm>
            <a:off x="1775523" y="5197961"/>
            <a:ext cx="567784" cy="801583"/>
            <a:chOff x="6631389" y="5087377"/>
            <a:chExt cx="516167" cy="969915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6910384" y="5087377"/>
              <a:ext cx="0" cy="39604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6631389" y="5336569"/>
                  <a:ext cx="516167" cy="5586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1389" y="5336569"/>
                  <a:ext cx="516167" cy="558614"/>
                </a:xfrm>
                <a:prstGeom prst="rect">
                  <a:avLst/>
                </a:prstGeom>
                <a:blipFill>
                  <a:blip r:embed="rId5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/>
            <p:cNvCxnSpPr/>
            <p:nvPr/>
          </p:nvCxnSpPr>
          <p:spPr>
            <a:xfrm>
              <a:off x="6910384" y="5697252"/>
              <a:ext cx="0" cy="36004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3935763" y="5193883"/>
            <a:ext cx="567784" cy="801583"/>
            <a:chOff x="6631389" y="5087377"/>
            <a:chExt cx="516167" cy="969915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6910384" y="5087377"/>
              <a:ext cx="0" cy="39604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6631389" y="5336569"/>
                  <a:ext cx="516167" cy="5586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1389" y="5336569"/>
                  <a:ext cx="516167" cy="558614"/>
                </a:xfrm>
                <a:prstGeom prst="rect">
                  <a:avLst/>
                </a:prstGeom>
                <a:blipFill>
                  <a:blip r:embed="rId3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/>
            <p:cNvCxnSpPr/>
            <p:nvPr/>
          </p:nvCxnSpPr>
          <p:spPr>
            <a:xfrm>
              <a:off x="6910384" y="5697252"/>
              <a:ext cx="0" cy="36004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2495603" y="5197961"/>
            <a:ext cx="567784" cy="801583"/>
            <a:chOff x="6631389" y="5087377"/>
            <a:chExt cx="516167" cy="969915"/>
          </a:xfrm>
        </p:grpSpPr>
        <p:cxnSp>
          <p:nvCxnSpPr>
            <p:cNvPr id="65" name="Straight Arrow Connector 64"/>
            <p:cNvCxnSpPr/>
            <p:nvPr/>
          </p:nvCxnSpPr>
          <p:spPr>
            <a:xfrm>
              <a:off x="6910384" y="5087377"/>
              <a:ext cx="0" cy="39604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6631389" y="5336569"/>
                  <a:ext cx="516167" cy="5586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1389" y="5336569"/>
                  <a:ext cx="516167" cy="558614"/>
                </a:xfrm>
                <a:prstGeom prst="rect">
                  <a:avLst/>
                </a:prstGeom>
                <a:blipFill>
                  <a:blip r:embed="rId6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Arrow Connector 66"/>
            <p:cNvCxnSpPr/>
            <p:nvPr/>
          </p:nvCxnSpPr>
          <p:spPr>
            <a:xfrm>
              <a:off x="6910384" y="5697252"/>
              <a:ext cx="0" cy="36004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215683" y="5215352"/>
            <a:ext cx="567784" cy="801583"/>
            <a:chOff x="6631389" y="5087377"/>
            <a:chExt cx="516167" cy="969915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6910384" y="5087377"/>
              <a:ext cx="0" cy="39604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6631389" y="5336569"/>
                  <a:ext cx="516167" cy="5586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IN" sz="24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1389" y="5336569"/>
                  <a:ext cx="516167" cy="558614"/>
                </a:xfrm>
                <a:prstGeom prst="rect">
                  <a:avLst/>
                </a:prstGeom>
                <a:blipFill>
                  <a:blip r:embed="rId4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/>
            <p:cNvCxnSpPr/>
            <p:nvPr/>
          </p:nvCxnSpPr>
          <p:spPr>
            <a:xfrm>
              <a:off x="6910384" y="5697252"/>
              <a:ext cx="0" cy="36004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Freeform 71"/>
          <p:cNvSpPr/>
          <p:nvPr/>
        </p:nvSpPr>
        <p:spPr>
          <a:xfrm>
            <a:off x="2206572" y="5157192"/>
            <a:ext cx="2938272" cy="414528"/>
          </a:xfrm>
          <a:custGeom>
            <a:avLst/>
            <a:gdLst>
              <a:gd name="connsiteX0" fmla="*/ 2938272 w 2938272"/>
              <a:gd name="connsiteY0" fmla="*/ 0 h 414528"/>
              <a:gd name="connsiteX1" fmla="*/ 2938272 w 2938272"/>
              <a:gd name="connsiteY1" fmla="*/ 219456 h 414528"/>
              <a:gd name="connsiteX2" fmla="*/ 231648 w 2938272"/>
              <a:gd name="connsiteY2" fmla="*/ 207264 h 414528"/>
              <a:gd name="connsiteX3" fmla="*/ 0 w 2938272"/>
              <a:gd name="connsiteY3" fmla="*/ 414528 h 414528"/>
              <a:gd name="connsiteX4" fmla="*/ 0 w 2938272"/>
              <a:gd name="connsiteY4" fmla="*/ 414528 h 41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8272" h="414528">
                <a:moveTo>
                  <a:pt x="2938272" y="0"/>
                </a:moveTo>
                <a:lnTo>
                  <a:pt x="2938272" y="219456"/>
                </a:lnTo>
                <a:lnTo>
                  <a:pt x="231648" y="207264"/>
                </a:lnTo>
                <a:lnTo>
                  <a:pt x="0" y="414528"/>
                </a:lnTo>
                <a:lnTo>
                  <a:pt x="0" y="414528"/>
                </a:lnTo>
              </a:path>
            </a:pathLst>
          </a:cu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2279576" y="5719381"/>
            <a:ext cx="383400" cy="258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3023980" y="5716444"/>
            <a:ext cx="383400" cy="258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3744060" y="5719381"/>
            <a:ext cx="383400" cy="2580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099556" y="2683266"/>
            <a:ext cx="0" cy="32730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4259796" y="2680422"/>
            <a:ext cx="0" cy="32730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539716" y="2680421"/>
            <a:ext cx="0" cy="32730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2802495" y="2683265"/>
            <a:ext cx="0" cy="32730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2"/>
          <p:cNvSpPr txBox="1">
            <a:spLocks/>
          </p:cNvSpPr>
          <p:nvPr/>
        </p:nvSpPr>
        <p:spPr>
          <a:xfrm>
            <a:off x="5335821" y="722592"/>
            <a:ext cx="6736307" cy="4472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 AES key expansion algorithm takes as input a four-word (16-byte) key and produces a linear array of </a:t>
            </a:r>
            <a:r>
              <a:rPr lang="en-IN" b="1" dirty="0">
                <a:solidFill>
                  <a:schemeClr val="accent6"/>
                </a:solidFill>
              </a:rPr>
              <a:t>44 words </a:t>
            </a:r>
            <a:r>
              <a:rPr lang="en-IN" dirty="0"/>
              <a:t>(176 bytes). </a:t>
            </a:r>
          </a:p>
          <a:p>
            <a:r>
              <a:rPr lang="en-IN" dirty="0"/>
              <a:t>Each added word </a:t>
            </a:r>
            <a:r>
              <a:rPr lang="en-IN" b="1" dirty="0">
                <a:solidFill>
                  <a:schemeClr val="accent6"/>
                </a:solidFill>
              </a:rPr>
              <a:t>w[i]</a:t>
            </a:r>
            <a:r>
              <a:rPr lang="en-IN" dirty="0"/>
              <a:t> depends on the immediately preceding word, w[i - 1]. </a:t>
            </a:r>
          </a:p>
          <a:p>
            <a:r>
              <a:rPr lang="en-IN" dirty="0"/>
              <a:t>In three out of four cases, a simple XOR is used. 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3207501" y="4797152"/>
            <a:ext cx="46161" cy="282592"/>
            <a:chOff x="4080644" y="2645440"/>
            <a:chExt cx="46161" cy="282592"/>
          </a:xfrm>
        </p:grpSpPr>
        <p:sp>
          <p:nvSpPr>
            <p:cNvPr id="82" name="Oval 81"/>
            <p:cNvSpPr/>
            <p:nvPr/>
          </p:nvSpPr>
          <p:spPr>
            <a:xfrm>
              <a:off x="4080644" y="2645440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Oval 82"/>
            <p:cNvSpPr/>
            <p:nvPr/>
          </p:nvSpPr>
          <p:spPr>
            <a:xfrm>
              <a:off x="4081086" y="2766091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Oval 83"/>
            <p:cNvSpPr/>
            <p:nvPr/>
          </p:nvSpPr>
          <p:spPr>
            <a:xfrm>
              <a:off x="4080644" y="2882313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65649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7" grpId="0" animBg="1"/>
      <p:bldP spid="7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6744072" y="1269571"/>
            <a:ext cx="3636404" cy="495137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 function of key expansion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0082978"/>
              </p:ext>
            </p:extLst>
          </p:nvPr>
        </p:nvGraphicFramePr>
        <p:xfrm>
          <a:off x="7041270" y="1685111"/>
          <a:ext cx="29523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V0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9554"/>
              </p:ext>
            </p:extLst>
          </p:nvPr>
        </p:nvGraphicFramePr>
        <p:xfrm>
          <a:off x="7041270" y="3160607"/>
          <a:ext cx="29523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8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8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80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V1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Freeform 10"/>
          <p:cNvSpPr/>
          <p:nvPr/>
        </p:nvSpPr>
        <p:spPr>
          <a:xfrm>
            <a:off x="7443066" y="2060848"/>
            <a:ext cx="2169459" cy="1106135"/>
          </a:xfrm>
          <a:custGeom>
            <a:avLst/>
            <a:gdLst>
              <a:gd name="connsiteX0" fmla="*/ 0 w 2169459"/>
              <a:gd name="connsiteY0" fmla="*/ 0 h 1120588"/>
              <a:gd name="connsiteX1" fmla="*/ 8965 w 2169459"/>
              <a:gd name="connsiteY1" fmla="*/ 322729 h 1120588"/>
              <a:gd name="connsiteX2" fmla="*/ 2169459 w 2169459"/>
              <a:gd name="connsiteY2" fmla="*/ 887505 h 1120588"/>
              <a:gd name="connsiteX3" fmla="*/ 2169459 w 2169459"/>
              <a:gd name="connsiteY3" fmla="*/ 1120588 h 112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9459" h="1120588">
                <a:moveTo>
                  <a:pt x="0" y="0"/>
                </a:moveTo>
                <a:lnTo>
                  <a:pt x="8965" y="322729"/>
                </a:lnTo>
                <a:lnTo>
                  <a:pt x="2169459" y="887505"/>
                </a:lnTo>
                <a:lnTo>
                  <a:pt x="2169459" y="1120588"/>
                </a:lnTo>
              </a:path>
            </a:pathLst>
          </a:cu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reeform 11"/>
          <p:cNvSpPr/>
          <p:nvPr/>
        </p:nvSpPr>
        <p:spPr>
          <a:xfrm>
            <a:off x="8895348" y="2060849"/>
            <a:ext cx="717177" cy="1106134"/>
          </a:xfrm>
          <a:custGeom>
            <a:avLst/>
            <a:gdLst>
              <a:gd name="connsiteX0" fmla="*/ 717177 w 717177"/>
              <a:gd name="connsiteY0" fmla="*/ 0 h 1129553"/>
              <a:gd name="connsiteX1" fmla="*/ 717177 w 717177"/>
              <a:gd name="connsiteY1" fmla="*/ 304800 h 1129553"/>
              <a:gd name="connsiteX2" fmla="*/ 0 w 717177"/>
              <a:gd name="connsiteY2" fmla="*/ 878541 h 1129553"/>
              <a:gd name="connsiteX3" fmla="*/ 0 w 717177"/>
              <a:gd name="connsiteY3" fmla="*/ 1129553 h 1129553"/>
              <a:gd name="connsiteX4" fmla="*/ 0 w 717177"/>
              <a:gd name="connsiteY4" fmla="*/ 1129553 h 112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77" h="1129553">
                <a:moveTo>
                  <a:pt x="717177" y="0"/>
                </a:moveTo>
                <a:lnTo>
                  <a:pt x="717177" y="304800"/>
                </a:lnTo>
                <a:lnTo>
                  <a:pt x="0" y="878541"/>
                </a:lnTo>
                <a:lnTo>
                  <a:pt x="0" y="1129553"/>
                </a:lnTo>
                <a:lnTo>
                  <a:pt x="0" y="1129553"/>
                </a:ln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reeform 12"/>
          <p:cNvSpPr/>
          <p:nvPr/>
        </p:nvSpPr>
        <p:spPr>
          <a:xfrm>
            <a:off x="8178171" y="2060850"/>
            <a:ext cx="717177" cy="1106134"/>
          </a:xfrm>
          <a:custGeom>
            <a:avLst/>
            <a:gdLst>
              <a:gd name="connsiteX0" fmla="*/ 717177 w 717177"/>
              <a:gd name="connsiteY0" fmla="*/ 0 h 1129553"/>
              <a:gd name="connsiteX1" fmla="*/ 717177 w 717177"/>
              <a:gd name="connsiteY1" fmla="*/ 304800 h 1129553"/>
              <a:gd name="connsiteX2" fmla="*/ 0 w 717177"/>
              <a:gd name="connsiteY2" fmla="*/ 878541 h 1129553"/>
              <a:gd name="connsiteX3" fmla="*/ 0 w 717177"/>
              <a:gd name="connsiteY3" fmla="*/ 1129553 h 1129553"/>
              <a:gd name="connsiteX4" fmla="*/ 0 w 717177"/>
              <a:gd name="connsiteY4" fmla="*/ 1129553 h 112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77" h="1129553">
                <a:moveTo>
                  <a:pt x="717177" y="0"/>
                </a:moveTo>
                <a:lnTo>
                  <a:pt x="717177" y="304800"/>
                </a:lnTo>
                <a:lnTo>
                  <a:pt x="0" y="878541"/>
                </a:lnTo>
                <a:lnTo>
                  <a:pt x="0" y="1129553"/>
                </a:lnTo>
                <a:lnTo>
                  <a:pt x="0" y="1129553"/>
                </a:ln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 13"/>
          <p:cNvSpPr/>
          <p:nvPr/>
        </p:nvSpPr>
        <p:spPr>
          <a:xfrm>
            <a:off x="7460994" y="2060849"/>
            <a:ext cx="717177" cy="1106135"/>
          </a:xfrm>
          <a:custGeom>
            <a:avLst/>
            <a:gdLst>
              <a:gd name="connsiteX0" fmla="*/ 717177 w 717177"/>
              <a:gd name="connsiteY0" fmla="*/ 0 h 1129553"/>
              <a:gd name="connsiteX1" fmla="*/ 717177 w 717177"/>
              <a:gd name="connsiteY1" fmla="*/ 304800 h 1129553"/>
              <a:gd name="connsiteX2" fmla="*/ 0 w 717177"/>
              <a:gd name="connsiteY2" fmla="*/ 878541 h 1129553"/>
              <a:gd name="connsiteX3" fmla="*/ 0 w 717177"/>
              <a:gd name="connsiteY3" fmla="*/ 1129553 h 1129553"/>
              <a:gd name="connsiteX4" fmla="*/ 0 w 717177"/>
              <a:gd name="connsiteY4" fmla="*/ 1129553 h 1129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177" h="1129553">
                <a:moveTo>
                  <a:pt x="717177" y="0"/>
                </a:moveTo>
                <a:lnTo>
                  <a:pt x="717177" y="304800"/>
                </a:lnTo>
                <a:lnTo>
                  <a:pt x="0" y="878541"/>
                </a:lnTo>
                <a:lnTo>
                  <a:pt x="0" y="1129553"/>
                </a:lnTo>
                <a:lnTo>
                  <a:pt x="0" y="1129553"/>
                </a:ln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7248128" y="4091308"/>
            <a:ext cx="457200" cy="41563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6" name="Oval 15"/>
          <p:cNvSpPr/>
          <p:nvPr/>
        </p:nvSpPr>
        <p:spPr>
          <a:xfrm>
            <a:off x="7949570" y="4091308"/>
            <a:ext cx="457200" cy="41563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7" name="Oval 16"/>
          <p:cNvSpPr/>
          <p:nvPr/>
        </p:nvSpPr>
        <p:spPr>
          <a:xfrm>
            <a:off x="8666747" y="4091308"/>
            <a:ext cx="457200" cy="41563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18" name="Oval 17"/>
          <p:cNvSpPr/>
          <p:nvPr/>
        </p:nvSpPr>
        <p:spPr>
          <a:xfrm>
            <a:off x="9383924" y="4091308"/>
            <a:ext cx="457200" cy="415636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</a:t>
            </a:r>
          </a:p>
        </p:txBody>
      </p:sp>
      <p:cxnSp>
        <p:nvCxnSpPr>
          <p:cNvPr id="20" name="Straight Arrow Connector 19"/>
          <p:cNvCxnSpPr>
            <a:endCxn id="15" idx="0"/>
          </p:cNvCxnSpPr>
          <p:nvPr/>
        </p:nvCxnSpPr>
        <p:spPr>
          <a:xfrm>
            <a:off x="7464152" y="3520648"/>
            <a:ext cx="12576" cy="57066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8" idx="0"/>
          </p:cNvCxnSpPr>
          <p:nvPr/>
        </p:nvCxnSpPr>
        <p:spPr>
          <a:xfrm>
            <a:off x="9612524" y="3537416"/>
            <a:ext cx="0" cy="55389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7" idx="0"/>
          </p:cNvCxnSpPr>
          <p:nvPr/>
        </p:nvCxnSpPr>
        <p:spPr>
          <a:xfrm>
            <a:off x="8895347" y="3537416"/>
            <a:ext cx="0" cy="55389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6" idx="0"/>
          </p:cNvCxnSpPr>
          <p:nvPr/>
        </p:nvCxnSpPr>
        <p:spPr>
          <a:xfrm flipH="1">
            <a:off x="8178170" y="3537416"/>
            <a:ext cx="3158" cy="55389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500156" y="4528759"/>
            <a:ext cx="0" cy="4026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9624392" y="4528759"/>
            <a:ext cx="0" cy="4026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904312" y="4509120"/>
            <a:ext cx="0" cy="4026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184232" y="4528759"/>
            <a:ext cx="0" cy="4026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472862" y="4941168"/>
            <a:ext cx="215153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516886" y="4931396"/>
            <a:ext cx="0" cy="5498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155390" y="5336570"/>
                <a:ext cx="75854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b="1" i="1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390" y="5336570"/>
                <a:ext cx="758541" cy="646331"/>
              </a:xfrm>
              <a:prstGeom prst="rect">
                <a:avLst/>
              </a:prstGeom>
              <a:blipFill>
                <a:blip r:embed="rId2"/>
                <a:stretch>
                  <a:fillRect l="-6667" r="-6667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>
          <a:xfrm>
            <a:off x="7796553" y="5661248"/>
            <a:ext cx="544671" cy="42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248129" y="548122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RC[i]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536758" y="5841269"/>
            <a:ext cx="0" cy="52369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8364253" y="5914087"/>
            <a:ext cx="259977" cy="162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485239" y="5885191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32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8515380" y="899711"/>
            <a:ext cx="11390" cy="73971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454361" y="1233179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32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8364253" y="1269571"/>
            <a:ext cx="259977" cy="162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244699"/>
              </p:ext>
            </p:extLst>
          </p:nvPr>
        </p:nvGraphicFramePr>
        <p:xfrm>
          <a:off x="1479354" y="2766187"/>
          <a:ext cx="4541480" cy="18542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54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4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1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41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41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41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41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414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414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6" name="TextBox 55"/>
          <p:cNvSpPr txBox="1"/>
          <p:nvPr/>
        </p:nvSpPr>
        <p:spPr>
          <a:xfrm>
            <a:off x="1479354" y="2304522"/>
            <a:ext cx="4208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Round Constant Table – RC[</a:t>
            </a:r>
            <a:r>
              <a:rPr lang="en-IN" sz="2400" dirty="0" err="1"/>
              <a:t>i</a:t>
            </a:r>
            <a:r>
              <a:rPr lang="en-IN" sz="24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9590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7" grpId="0"/>
      <p:bldP spid="40" grpId="0"/>
      <p:bldP spid="48" grpId="0"/>
      <p:bldP spid="50" grpId="0"/>
      <p:bldP spid="5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Expansion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5D9DE-B86E-2544-43E1-821416D21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77" y="806071"/>
            <a:ext cx="7725355" cy="1195343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433" y="2006327"/>
            <a:ext cx="77343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618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Given the potential vulnerability of DES to a brute-force attack, there has been considerable interest in finding an alternative. </a:t>
            </a:r>
          </a:p>
          <a:p>
            <a:r>
              <a:rPr lang="en-IN" dirty="0"/>
              <a:t>For </a:t>
            </a:r>
            <a:r>
              <a:rPr lang="en-IN" dirty="0">
                <a:solidFill>
                  <a:srgbClr val="C00000"/>
                </a:solidFill>
              </a:rPr>
              <a:t>DES</a:t>
            </a:r>
            <a:r>
              <a:rPr lang="en-IN" dirty="0"/>
              <a:t> requires </a:t>
            </a:r>
            <a:r>
              <a:rPr lang="en-IN" dirty="0">
                <a:solidFill>
                  <a:srgbClr val="C00000"/>
                </a:solidFill>
              </a:rPr>
              <a:t>2</a:t>
            </a:r>
            <a:r>
              <a:rPr lang="en-IN" baseline="30000" dirty="0">
                <a:solidFill>
                  <a:srgbClr val="C00000"/>
                </a:solidFill>
              </a:rPr>
              <a:t>56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operations for brute force attack.</a:t>
            </a:r>
            <a:endParaRPr lang="en-IN" baseline="30000" dirty="0"/>
          </a:p>
          <a:p>
            <a:r>
              <a:rPr lang="en-IN" dirty="0"/>
              <a:t>One approach is to design a completely new algorithm, of which </a:t>
            </a:r>
            <a:r>
              <a:rPr lang="en-IN" dirty="0">
                <a:solidFill>
                  <a:srgbClr val="C00000"/>
                </a:solidFill>
              </a:rPr>
              <a:t>AES</a:t>
            </a:r>
            <a:r>
              <a:rPr lang="en-IN" dirty="0"/>
              <a:t> is a prime example.</a:t>
            </a:r>
          </a:p>
          <a:p>
            <a:r>
              <a:rPr lang="en-IN" dirty="0"/>
              <a:t>Another alternative, which would preserve the existing investment in software and equipment, is to use </a:t>
            </a:r>
            <a:r>
              <a:rPr lang="en-IN" dirty="0">
                <a:solidFill>
                  <a:srgbClr val="C00000"/>
                </a:solidFill>
              </a:rPr>
              <a:t>multiple encryption with DES and multiple keys.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011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Arrow Connector 68"/>
          <p:cNvCxnSpPr>
            <a:stCxn id="56" idx="1"/>
            <a:endCxn id="40" idx="2"/>
          </p:cNvCxnSpPr>
          <p:nvPr/>
        </p:nvCxnSpPr>
        <p:spPr>
          <a:xfrm flipH="1" flipV="1">
            <a:off x="5451764" y="2604975"/>
            <a:ext cx="1904377" cy="132357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9" idx="1"/>
            <a:endCxn id="55" idx="0"/>
          </p:cNvCxnSpPr>
          <p:nvPr/>
        </p:nvCxnSpPr>
        <p:spPr>
          <a:xfrm flipH="1">
            <a:off x="5425601" y="3928550"/>
            <a:ext cx="1930540" cy="147660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Double 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54022-3B66-5BD8-8359-E80A96738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15679" y="1880828"/>
            <a:ext cx="1476157" cy="6480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Encryption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62542" y="1880828"/>
            <a:ext cx="1476164" cy="6480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Encryption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71764" y="1267526"/>
            <a:ext cx="0" cy="612068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982622" y="1267526"/>
            <a:ext cx="0" cy="612068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5" idx="3"/>
            <a:endCxn id="6" idx="1"/>
          </p:cNvCxnSpPr>
          <p:nvPr/>
        </p:nvCxnSpPr>
        <p:spPr>
          <a:xfrm>
            <a:off x="4691836" y="2204864"/>
            <a:ext cx="15707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738706" y="2204864"/>
            <a:ext cx="612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621614" y="2204864"/>
            <a:ext cx="5940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31504" y="198884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Plaintext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78766" y="2020778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Ciphertext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75721" y="866426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Key K</a:t>
            </a:r>
            <a:r>
              <a:rPr lang="en-IN" sz="2000" baseline="-25000" dirty="0"/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64053" y="866426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Key K</a:t>
            </a:r>
            <a:r>
              <a:rPr lang="en-IN" sz="2000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7752184" y="2664932"/>
                <a:ext cx="2628292" cy="4318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𝐶</m:t>
                          </m:r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IN" sz="2000">
                          <a:solidFill>
                            <a:schemeClr val="bg1"/>
                          </a:solidFill>
                          <a:latin typeface="Cambria Math"/>
                        </a:rPr>
                        <m:t>,           )</m:t>
                      </m:r>
                    </m:oMath>
                  </m:oMathPara>
                </a14:m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2664932"/>
                <a:ext cx="2628292" cy="431885"/>
              </a:xfrm>
              <a:prstGeom prst="rect">
                <a:avLst/>
              </a:prstGeom>
              <a:blipFill>
                <a:blip r:embed="rId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953220" y="2672916"/>
                <a:ext cx="11576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IN" sz="2000" i="1">
                          <a:solidFill>
                            <a:schemeClr val="bg1"/>
                          </a:solidFill>
                          <a:latin typeface="Cambria Math"/>
                        </a:rPr>
                        <m:t>, </m:t>
                      </m:r>
                      <m:r>
                        <a:rPr lang="en-IN" sz="2000" i="1">
                          <a:solidFill>
                            <a:schemeClr val="bg1"/>
                          </a:solidFill>
                          <a:latin typeface="Cambria Math"/>
                        </a:rPr>
                        <m:t>𝑃</m:t>
                      </m:r>
                      <m:r>
                        <a:rPr lang="en-IN" sz="2000" i="1">
                          <a:solidFill>
                            <a:schemeClr val="bg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220" y="2672916"/>
                <a:ext cx="1157625" cy="400110"/>
              </a:xfrm>
              <a:prstGeom prst="rect">
                <a:avLst/>
              </a:prstGeom>
              <a:blipFill>
                <a:blip r:embed="rId3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/>
          <p:cNvSpPr/>
          <p:nvPr/>
        </p:nvSpPr>
        <p:spPr>
          <a:xfrm>
            <a:off x="3215680" y="5481228"/>
            <a:ext cx="1476156" cy="6480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Decryption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258019" y="5481228"/>
            <a:ext cx="1476164" cy="6480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Decryption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971764" y="4869160"/>
            <a:ext cx="0" cy="612068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978099" y="4866692"/>
            <a:ext cx="0" cy="612068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  <a:stCxn id="41" idx="3"/>
            <a:endCxn id="42" idx="1"/>
          </p:cNvCxnSpPr>
          <p:nvPr/>
        </p:nvCxnSpPr>
        <p:spPr>
          <a:xfrm>
            <a:off x="4691836" y="5805264"/>
            <a:ext cx="156618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734183" y="5805264"/>
            <a:ext cx="612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621614" y="5805264"/>
            <a:ext cx="5940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461101" y="5608598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Ciphertext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274243" y="5621178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Plaintext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575721" y="4473116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Key K</a:t>
            </a:r>
            <a:r>
              <a:rPr lang="en-IN" sz="2000" baseline="-25000" dirty="0"/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592834" y="4460536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Key K</a:t>
            </a:r>
            <a:r>
              <a:rPr lang="en-IN" sz="2000" baseline="-25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7752184" y="4869161"/>
                <a:ext cx="2628292" cy="4318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𝐷</m:t>
                          </m:r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IN" sz="2000">
                          <a:solidFill>
                            <a:schemeClr val="bg1"/>
                          </a:solidFill>
                          <a:latin typeface="Cambria Math"/>
                        </a:rPr>
                        <m:t>,           )</m:t>
                      </m:r>
                    </m:oMath>
                  </m:oMathPara>
                </a14:m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184" y="4869161"/>
                <a:ext cx="2628292" cy="431885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989223" y="4877145"/>
                <a:ext cx="11773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𝐷</m:t>
                          </m:r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IN" sz="2000" i="1">
                          <a:solidFill>
                            <a:schemeClr val="bg1"/>
                          </a:solidFill>
                          <a:latin typeface="Cambria Math"/>
                        </a:rPr>
                        <m:t>, </m:t>
                      </m:r>
                      <m:r>
                        <a:rPr lang="en-IN" sz="2000" i="1">
                          <a:solidFill>
                            <a:schemeClr val="bg1"/>
                          </a:solidFill>
                          <a:latin typeface="Cambria Math"/>
                        </a:rPr>
                        <m:t>𝐶</m:t>
                      </m:r>
                      <m:r>
                        <a:rPr lang="en-IN" sz="2000" i="1">
                          <a:solidFill>
                            <a:schemeClr val="bg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223" y="4877145"/>
                <a:ext cx="1177310" cy="400110"/>
              </a:xfrm>
              <a:prstGeom prst="rect">
                <a:avLst/>
              </a:prstGeom>
              <a:blipFill>
                <a:blip r:embed="rId5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ounded Rectangle 55"/>
          <p:cNvSpPr/>
          <p:nvPr/>
        </p:nvSpPr>
        <p:spPr>
          <a:xfrm>
            <a:off x="7356141" y="3609020"/>
            <a:ext cx="3039487" cy="6390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9218318" y="3728494"/>
                <a:ext cx="11773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𝐷</m:t>
                          </m:r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IN" sz="2000" i="1">
                          <a:solidFill>
                            <a:schemeClr val="bg1"/>
                          </a:solidFill>
                          <a:latin typeface="Cambria Math"/>
                        </a:rPr>
                        <m:t>, </m:t>
                      </m:r>
                      <m:r>
                        <a:rPr lang="en-IN" sz="2000" i="1">
                          <a:solidFill>
                            <a:schemeClr val="bg1"/>
                          </a:solidFill>
                          <a:latin typeface="Cambria Math"/>
                        </a:rPr>
                        <m:t>𝐶</m:t>
                      </m:r>
                      <m:r>
                        <a:rPr lang="en-IN" sz="2000" i="1">
                          <a:solidFill>
                            <a:schemeClr val="bg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318" y="3728494"/>
                <a:ext cx="1177310" cy="400110"/>
              </a:xfrm>
              <a:prstGeom prst="rect">
                <a:avLst/>
              </a:prstGeom>
              <a:blipFill>
                <a:blip r:embed="rId6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892954" y="3727691"/>
                <a:ext cx="11576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IN" sz="2000" i="1">
                          <a:solidFill>
                            <a:schemeClr val="bg1"/>
                          </a:solidFill>
                          <a:latin typeface="Cambria Math"/>
                        </a:rPr>
                        <m:t>, </m:t>
                      </m:r>
                      <m:r>
                        <a:rPr lang="en-IN" sz="2000" i="1">
                          <a:solidFill>
                            <a:schemeClr val="bg1"/>
                          </a:solidFill>
                          <a:latin typeface="Cambria Math"/>
                        </a:rPr>
                        <m:t>𝑃</m:t>
                      </m:r>
                      <m:r>
                        <a:rPr lang="en-IN" sz="2000" i="1">
                          <a:solidFill>
                            <a:schemeClr val="bg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954" y="3727691"/>
                <a:ext cx="1157625" cy="400110"/>
              </a:xfrm>
              <a:prstGeom prst="rect">
                <a:avLst/>
              </a:prstGeom>
              <a:blipFill>
                <a:blip r:embed="rId7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7356142" y="3743883"/>
                <a:ext cx="6808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chemeClr val="bg1"/>
                          </a:solidFill>
                          <a:latin typeface="Cambria Math"/>
                        </a:rPr>
                        <m:t>𝑋</m:t>
                      </m:r>
                      <m:r>
                        <a:rPr lang="en-IN" i="1">
                          <a:solidFill>
                            <a:schemeClr val="bg1"/>
                          </a:solidFill>
                          <a:latin typeface="Cambria Math"/>
                        </a:rPr>
                        <m:t>= </m:t>
                      </m:r>
                    </m:oMath>
                  </m:oMathPara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142" y="3743883"/>
                <a:ext cx="680827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8940425" y="372849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425" y="3728494"/>
                <a:ext cx="41549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/>
          <p:cNvSpPr txBox="1"/>
          <p:nvPr/>
        </p:nvSpPr>
        <p:spPr>
          <a:xfrm>
            <a:off x="4691844" y="5985285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Decryption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619837" y="2204864"/>
                <a:ext cx="16638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/>
                            </a:rPr>
                            <m:t>𝑋</m:t>
                          </m:r>
                          <m:r>
                            <a:rPr lang="en-IN" sz="2000" i="1">
                              <a:latin typeface="Cambria Math"/>
                            </a:rPr>
                            <m:t>=</m:t>
                          </m:r>
                          <m:r>
                            <a:rPr lang="en-IN" sz="2000" i="1">
                              <a:latin typeface="Cambria Math"/>
                            </a:rPr>
                            <m:t>𝐸</m:t>
                          </m:r>
                          <m:r>
                            <a:rPr lang="en-IN" sz="2000" i="1">
                              <a:latin typeface="Cambria Math"/>
                            </a:rPr>
                            <m:t>(</m:t>
                          </m:r>
                          <m:r>
                            <a:rPr lang="en-IN" sz="2000" i="1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IN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IN" sz="2000" i="1">
                          <a:latin typeface="Cambria Math"/>
                        </a:rPr>
                        <m:t>, </m:t>
                      </m:r>
                      <m:r>
                        <a:rPr lang="en-IN" sz="2000" i="1">
                          <a:latin typeface="Cambria Math"/>
                        </a:rPr>
                        <m:t>𝑃</m:t>
                      </m:r>
                      <m:r>
                        <a:rPr lang="en-IN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837" y="2204864"/>
                <a:ext cx="1663853" cy="400110"/>
              </a:xfrm>
              <a:prstGeom prst="rect">
                <a:avLst/>
              </a:prstGeom>
              <a:blipFill>
                <a:blip r:embed="rId10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583832" y="5405154"/>
                <a:ext cx="16835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/>
                            </a:rPr>
                            <m:t>𝑋</m:t>
                          </m:r>
                          <m:r>
                            <a:rPr lang="en-IN" sz="2000" i="1">
                              <a:latin typeface="Cambria Math"/>
                            </a:rPr>
                            <m:t>=</m:t>
                          </m:r>
                          <m:r>
                            <a:rPr lang="en-IN" sz="2000" i="1">
                              <a:latin typeface="Cambria Math"/>
                            </a:rPr>
                            <m:t>𝐷</m:t>
                          </m:r>
                          <m:r>
                            <a:rPr lang="en-IN" sz="2000" i="1">
                              <a:latin typeface="Cambria Math"/>
                            </a:rPr>
                            <m:t>(</m:t>
                          </m:r>
                          <m:r>
                            <a:rPr lang="en-IN" sz="2000" i="1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IN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IN" sz="2000" i="1">
                          <a:latin typeface="Cambria Math"/>
                        </a:rPr>
                        <m:t>, </m:t>
                      </m:r>
                      <m:r>
                        <a:rPr lang="en-IN" sz="2000" i="1">
                          <a:latin typeface="Cambria Math"/>
                        </a:rPr>
                        <m:t>𝐶</m:t>
                      </m:r>
                      <m:r>
                        <a:rPr lang="en-IN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5405154"/>
                <a:ext cx="1683538" cy="400110"/>
              </a:xfrm>
              <a:prstGeom prst="rect">
                <a:avLst/>
              </a:prstGeom>
              <a:blipFill>
                <a:blip r:embed="rId11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4691845" y="2636913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Encryption</a:t>
            </a:r>
          </a:p>
        </p:txBody>
      </p:sp>
    </p:spTree>
    <p:extLst>
      <p:ext uri="{BB962C8B-B14F-4D97-AF65-F5344CB8AC3E}">
        <p14:creationId xmlns:p14="http://schemas.microsoft.com/office/powerpoint/2010/main" val="206096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9" grpId="0"/>
      <p:bldP spid="30" grpId="0"/>
      <p:bldP spid="31" grpId="0"/>
      <p:bldP spid="32" grpId="0"/>
      <p:bldP spid="36" grpId="0" animBg="1"/>
      <p:bldP spid="41" grpId="0" animBg="1"/>
      <p:bldP spid="42" grpId="0" animBg="1"/>
      <p:bldP spid="49" grpId="0"/>
      <p:bldP spid="50" grpId="0"/>
      <p:bldP spid="51" grpId="0"/>
      <p:bldP spid="52" grpId="0"/>
      <p:bldP spid="53" grpId="0" animBg="1"/>
      <p:bldP spid="56" grpId="0" animBg="1"/>
      <p:bldP spid="57" grpId="0"/>
      <p:bldP spid="58" grpId="0"/>
      <p:bldP spid="59" grpId="0"/>
      <p:bldP spid="60" grpId="0"/>
      <p:bldP spid="81" grpId="0"/>
      <p:bldP spid="40" grpId="0"/>
      <p:bldP spid="55" grpId="0"/>
      <p:bldP spid="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3F9BF-F8D6-833D-C7DF-D30DB373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Cipher Block Chaining - CBC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30AB6-9A8C-CB01-78A5-40755994C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38" cy="5590565"/>
          </a:xfrm>
        </p:spPr>
        <p:txBody>
          <a:bodyPr/>
          <a:lstStyle/>
          <a:p>
            <a:r>
              <a:rPr lang="en-US" dirty="0"/>
              <a:t>CBC is an advancement made on ECB since ECB compromises some security requirements. </a:t>
            </a:r>
          </a:p>
          <a:p>
            <a:r>
              <a:rPr lang="en-US" dirty="0"/>
              <a:t>In CBC, the previous cipher block is given as input to the next encryption algorithm after XOR with the original plaintext block. </a:t>
            </a:r>
          </a:p>
          <a:p>
            <a:r>
              <a:rPr lang="en-US" dirty="0"/>
              <a:t>In a nutshell here, a cipher block is produced by encrypting an XOR output of the previous cipher block and present plaintext block. 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2F33AE9-393E-BDB1-9EBF-51EC01591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895" y="3308763"/>
            <a:ext cx="3860207" cy="314524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93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Double 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 double DES, 2 × 56-bit keys, meaning 112-bit key length.</a:t>
            </a:r>
          </a:p>
          <a:p>
            <a:r>
              <a:rPr lang="en-IN" dirty="0"/>
              <a:t>Requires 2</a:t>
            </a:r>
            <a:r>
              <a:rPr lang="en-IN" baseline="30000" dirty="0"/>
              <a:t>112</a:t>
            </a:r>
            <a:r>
              <a:rPr lang="en-IN" dirty="0"/>
              <a:t> operations for brute force attack.</a:t>
            </a:r>
          </a:p>
          <a:p>
            <a:r>
              <a:rPr lang="en-IN" dirty="0">
                <a:solidFill>
                  <a:srgbClr val="C00000"/>
                </a:solidFill>
              </a:rPr>
              <a:t>Meet-in-the-middle</a:t>
            </a:r>
            <a:r>
              <a:rPr lang="en-IN" dirty="0"/>
              <a:t> attack makes it easier.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188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Meet in the Middle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This attack involves encryption from one end, decryption from the other and matching the results in the middle.</a:t>
            </a:r>
          </a:p>
          <a:p>
            <a:r>
              <a:rPr lang="en-IN" dirty="0"/>
              <a:t>Suppose cryptanalyst knows </a:t>
            </a:r>
            <a:r>
              <a:rPr lang="en-IN" b="1" dirty="0">
                <a:solidFill>
                  <a:srgbClr val="FF0000"/>
                </a:solidFill>
              </a:rPr>
              <a:t>P</a:t>
            </a:r>
            <a:r>
              <a:rPr lang="en-IN" b="1" baseline="-25000" dirty="0">
                <a:solidFill>
                  <a:srgbClr val="FF0000"/>
                </a:solidFill>
              </a:rPr>
              <a:t>i</a:t>
            </a:r>
            <a:r>
              <a:rPr lang="en-IN" dirty="0"/>
              <a:t> and corresponding </a:t>
            </a:r>
            <a:r>
              <a:rPr lang="en-IN" b="1" dirty="0" err="1">
                <a:solidFill>
                  <a:srgbClr val="FF0000"/>
                </a:solidFill>
              </a:rPr>
              <a:t>C</a:t>
            </a:r>
            <a:r>
              <a:rPr lang="en-IN" b="1" baseline="-25000" dirty="0" err="1">
                <a:solidFill>
                  <a:srgbClr val="FF0000"/>
                </a:solidFill>
              </a:rPr>
              <a:t>i</a:t>
            </a:r>
            <a:r>
              <a:rPr lang="en-IN" dirty="0">
                <a:solidFill>
                  <a:srgbClr val="FF0000"/>
                </a:solidFill>
              </a:rPr>
              <a:t>.</a:t>
            </a:r>
          </a:p>
          <a:p>
            <a:r>
              <a:rPr lang="en-IN" dirty="0"/>
              <a:t>Now, the aim is to obtain the values of </a:t>
            </a:r>
            <a:r>
              <a:rPr lang="en-IN" b="1" dirty="0">
                <a:solidFill>
                  <a:srgbClr val="FF0000"/>
                </a:solidFill>
              </a:rPr>
              <a:t>K</a:t>
            </a:r>
            <a:r>
              <a:rPr lang="en-IN" b="1" baseline="-25000" dirty="0">
                <a:solidFill>
                  <a:srgbClr val="FF0000"/>
                </a:solidFill>
              </a:rPr>
              <a:t>1</a:t>
            </a:r>
            <a:r>
              <a:rPr lang="en-IN" dirty="0"/>
              <a:t> and </a:t>
            </a:r>
            <a:r>
              <a:rPr lang="en-IN" b="1" dirty="0">
                <a:solidFill>
                  <a:srgbClr val="FF0000"/>
                </a:solidFill>
              </a:rPr>
              <a:t>K</a:t>
            </a:r>
            <a:r>
              <a:rPr lang="en-IN" b="1" baseline="-25000" dirty="0">
                <a:solidFill>
                  <a:srgbClr val="FF0000"/>
                </a:solidFill>
              </a:rPr>
              <a:t>2</a:t>
            </a:r>
            <a:r>
              <a:rPr lang="en-IN" dirty="0">
                <a:solidFill>
                  <a:srgbClr val="FF0000"/>
                </a:solidFill>
              </a:rPr>
              <a:t>.</a:t>
            </a: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  <a:p>
            <a:endParaRPr lang="en-IN" dirty="0"/>
          </a:p>
          <a:p>
            <a:r>
              <a:rPr lang="en-IN" dirty="0"/>
              <a:t>No. of Encryptions and Decryptions: </a:t>
            </a:r>
            <a:r>
              <a:rPr lang="en-IN" dirty="0">
                <a:solidFill>
                  <a:srgbClr val="FF0000"/>
                </a:solidFill>
              </a:rPr>
              <a:t>2</a:t>
            </a:r>
            <a:r>
              <a:rPr lang="en-IN" baseline="30000" dirty="0">
                <a:solidFill>
                  <a:srgbClr val="FF0000"/>
                </a:solidFill>
              </a:rPr>
              <a:t>56</a:t>
            </a:r>
            <a:r>
              <a:rPr lang="en-IN" dirty="0">
                <a:solidFill>
                  <a:srgbClr val="FF0000"/>
                </a:solidFill>
              </a:rPr>
              <a:t> + 2</a:t>
            </a:r>
            <a:r>
              <a:rPr lang="en-IN" baseline="30000" dirty="0">
                <a:solidFill>
                  <a:srgbClr val="FF0000"/>
                </a:solidFill>
              </a:rPr>
              <a:t>56 </a:t>
            </a:r>
            <a:r>
              <a:rPr lang="en-IN" dirty="0">
                <a:solidFill>
                  <a:srgbClr val="FF0000"/>
                </a:solidFill>
              </a:rPr>
              <a:t> = 2</a:t>
            </a:r>
            <a:r>
              <a:rPr lang="en-IN" baseline="30000" dirty="0">
                <a:solidFill>
                  <a:srgbClr val="FF0000"/>
                </a:solidFill>
              </a:rPr>
              <a:t>57</a:t>
            </a:r>
            <a:r>
              <a:rPr lang="en-IN" dirty="0">
                <a:solidFill>
                  <a:srgbClr val="FF0000"/>
                </a:solidFill>
              </a:rPr>
              <a:t> </a:t>
            </a:r>
          </a:p>
          <a:p>
            <a:r>
              <a:rPr lang="en-IN" dirty="0"/>
              <a:t>For </a:t>
            </a:r>
            <a:r>
              <a:rPr lang="en-IN" dirty="0">
                <a:solidFill>
                  <a:srgbClr val="FF0000"/>
                </a:solidFill>
              </a:rPr>
              <a:t>Double</a:t>
            </a:r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</a:rPr>
              <a:t>DES</a:t>
            </a:r>
            <a:r>
              <a:rPr lang="en-IN" dirty="0"/>
              <a:t> requires </a:t>
            </a:r>
            <a:r>
              <a:rPr lang="en-IN" dirty="0">
                <a:solidFill>
                  <a:srgbClr val="FF0000"/>
                </a:solidFill>
              </a:rPr>
              <a:t>2</a:t>
            </a:r>
            <a:r>
              <a:rPr lang="en-IN" baseline="30000" dirty="0">
                <a:solidFill>
                  <a:srgbClr val="FF0000"/>
                </a:solidFill>
              </a:rPr>
              <a:t>57</a:t>
            </a:r>
            <a:r>
              <a:rPr lang="en-IN" dirty="0"/>
              <a:t> operations for brute force attack. 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3089666" y="3915901"/>
            <a:ext cx="1764196" cy="612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Encryption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48145" y="3915901"/>
            <a:ext cx="1746999" cy="6120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Decryption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7488" y="3568055"/>
            <a:ext cx="1494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Known</a:t>
            </a:r>
          </a:p>
          <a:p>
            <a:pPr algn="ctr"/>
            <a:r>
              <a:rPr lang="en-IN" sz="2000" dirty="0"/>
              <a:t>Plaintext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58318" y="3555861"/>
            <a:ext cx="1764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Known</a:t>
            </a:r>
          </a:p>
          <a:p>
            <a:pPr algn="ctr"/>
            <a:r>
              <a:rPr lang="en-IN" sz="2000" dirty="0"/>
              <a:t>Ciphertext</a:t>
            </a:r>
          </a:p>
        </p:txBody>
      </p:sp>
      <p:cxnSp>
        <p:nvCxnSpPr>
          <p:cNvPr id="8" name="Straight Arrow Connector 7"/>
          <p:cNvCxnSpPr>
            <a:stCxn id="4" idx="1"/>
          </p:cNvCxnSpPr>
          <p:nvPr/>
        </p:nvCxnSpPr>
        <p:spPr>
          <a:xfrm flipH="1">
            <a:off x="1739516" y="4221935"/>
            <a:ext cx="135015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953762" y="3231825"/>
            <a:ext cx="0" cy="684076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202234" y="3231825"/>
            <a:ext cx="0" cy="684076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9095144" y="4221935"/>
            <a:ext cx="130333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20192" y="2585494"/>
            <a:ext cx="2105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/>
              <a:t>All Possible keys</a:t>
            </a:r>
          </a:p>
          <a:p>
            <a:pPr algn="ctr"/>
            <a:r>
              <a:rPr lang="en-IN" sz="2000" dirty="0"/>
              <a:t>K</a:t>
            </a:r>
            <a:r>
              <a:rPr lang="en-IN" sz="2000" baseline="-25000" dirty="0"/>
              <a:t>1</a:t>
            </a:r>
            <a:r>
              <a:rPr lang="en-IN" sz="2000" dirty="0"/>
              <a:t> = 2</a:t>
            </a:r>
            <a:r>
              <a:rPr lang="en-IN" sz="2000" baseline="30000" dirty="0"/>
              <a:t>56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49703" y="2603097"/>
            <a:ext cx="2105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/>
              <a:t>All Possible keys</a:t>
            </a:r>
          </a:p>
          <a:p>
            <a:pPr algn="ctr"/>
            <a:r>
              <a:rPr lang="en-IN" sz="2000" dirty="0"/>
              <a:t>K</a:t>
            </a:r>
            <a:r>
              <a:rPr lang="en-IN" sz="2000" baseline="-25000" dirty="0"/>
              <a:t>2</a:t>
            </a:r>
            <a:r>
              <a:rPr lang="en-IN" sz="2000" dirty="0"/>
              <a:t> = 2</a:t>
            </a:r>
            <a:r>
              <a:rPr lang="en-IN" sz="2000" baseline="30000" dirty="0"/>
              <a:t>56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835860" y="4221935"/>
            <a:ext cx="57606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696478" y="4221935"/>
            <a:ext cx="651667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393923" y="3764735"/>
            <a:ext cx="130255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Middle Text</a:t>
            </a:r>
          </a:p>
        </p:txBody>
      </p:sp>
    </p:spTree>
    <p:extLst>
      <p:ext uri="{BB962C8B-B14F-4D97-AF65-F5344CB8AC3E}">
        <p14:creationId xmlns:p14="http://schemas.microsoft.com/office/powerpoint/2010/main" val="387173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  <p:bldP spid="7" grpId="0"/>
      <p:bldP spid="12" grpId="0"/>
      <p:bldP spid="13" grpId="0"/>
      <p:bldP spid="1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Meet in the Middle Attack Step-1</a:t>
            </a:r>
            <a:endParaRPr lang="en-IN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3482212"/>
              </p:ext>
            </p:extLst>
          </p:nvPr>
        </p:nvGraphicFramePr>
        <p:xfrm>
          <a:off x="7915968" y="3799521"/>
          <a:ext cx="1692188" cy="151361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92188">
                  <a:extLst>
                    <a:ext uri="{9D8B030D-6E8A-4147-A177-3AD203B41FA5}">
                      <a16:colId xmlns:a16="http://schemas.microsoft.com/office/drawing/2014/main" val="1425850149"/>
                    </a:ext>
                  </a:extLst>
                </a:gridCol>
              </a:tblGrid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010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149343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110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394572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090783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000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13808"/>
                  </a:ext>
                </a:extLst>
              </a:tr>
            </a:tbl>
          </a:graphicData>
        </a:graphic>
      </p:graphicFrame>
      <p:sp>
        <p:nvSpPr>
          <p:cNvPr id="26" name="Content Placeholder 2"/>
          <p:cNvSpPr txBox="1">
            <a:spLocks/>
          </p:cNvSpPr>
          <p:nvPr/>
        </p:nvSpPr>
        <p:spPr>
          <a:xfrm>
            <a:off x="1714500" y="990601"/>
            <a:ext cx="8763000" cy="1502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grpSp>
        <p:nvGrpSpPr>
          <p:cNvPr id="27" name="Group 26"/>
          <p:cNvGrpSpPr/>
          <p:nvPr/>
        </p:nvGrpSpPr>
        <p:grpSpPr>
          <a:xfrm>
            <a:off x="4799857" y="2890563"/>
            <a:ext cx="3088225" cy="2289710"/>
            <a:chOff x="3126825" y="3129896"/>
            <a:chExt cx="3088225" cy="2289710"/>
          </a:xfrm>
        </p:grpSpPr>
        <p:sp>
          <p:nvSpPr>
            <p:cNvPr id="6" name="Rectangle 5"/>
            <p:cNvSpPr/>
            <p:nvPr/>
          </p:nvSpPr>
          <p:spPr>
            <a:xfrm>
              <a:off x="4015937" y="3923266"/>
              <a:ext cx="1296144" cy="14963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/>
                <a:t>Encrypt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3126825" y="4102004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126825" y="4438616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141967" y="4815992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3137961" y="5182124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5310796" y="4102711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310796" y="4439323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325938" y="4816699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5321932" y="5182831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4375977" y="3129896"/>
              <a:ext cx="576064" cy="3960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/>
                <a:t>P</a:t>
              </a:r>
              <a:endParaRPr lang="en-IN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664009" y="3523035"/>
              <a:ext cx="0" cy="3973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7739293" y="2852937"/>
            <a:ext cx="2045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Table of Cipher Text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97292" y="5388707"/>
            <a:ext cx="40555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/>
              <a:t>Cryptanalyst encryption operation</a:t>
            </a:r>
          </a:p>
        </p:txBody>
      </p:sp>
      <p:graphicFrame>
        <p:nvGraphicFramePr>
          <p:cNvPr id="20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0158769"/>
              </p:ext>
            </p:extLst>
          </p:nvPr>
        </p:nvGraphicFramePr>
        <p:xfrm>
          <a:off x="3244757" y="2645572"/>
          <a:ext cx="1548172" cy="2590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48172">
                  <a:extLst>
                    <a:ext uri="{9D8B030D-6E8A-4147-A177-3AD203B41FA5}">
                      <a16:colId xmlns:a16="http://schemas.microsoft.com/office/drawing/2014/main" val="1425850149"/>
                    </a:ext>
                  </a:extLst>
                </a:gridCol>
              </a:tblGrid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sz="2000" b="0" dirty="0"/>
                        <a:t>Possible Keys</a:t>
                      </a:r>
                    </a:p>
                    <a:p>
                      <a:pPr algn="ctr"/>
                      <a:r>
                        <a:rPr lang="en-IN" sz="2000" b="0" dirty="0"/>
                        <a:t>(Key = K1)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sz="2000" b="0" dirty="0"/>
                        <a:t>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149343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sz="2000" b="0" dirty="0"/>
                        <a:t>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394572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sz="2000" b="0" dirty="0"/>
                        <a:t>10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090783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sz="2000" b="0" dirty="0"/>
                        <a:t>11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13808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722D4E-9BA1-F141-FC0E-81088ECD1BC2}"/>
              </a:ext>
            </a:extLst>
          </p:cNvPr>
          <p:cNvSpPr txBox="1">
            <a:spLocks/>
          </p:cNvSpPr>
          <p:nvPr/>
        </p:nvSpPr>
        <p:spPr>
          <a:xfrm>
            <a:off x="131180" y="863444"/>
            <a:ext cx="11929641" cy="5590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For all possible values (2</a:t>
            </a:r>
            <a:r>
              <a:rPr lang="en-IN" baseline="30000" dirty="0"/>
              <a:t>56</a:t>
            </a:r>
            <a:r>
              <a:rPr lang="en-IN" dirty="0"/>
              <a:t>) of key K1, the cryptanalyst would </a:t>
            </a:r>
            <a:r>
              <a:rPr lang="en-IN" dirty="0">
                <a:solidFill>
                  <a:srgbClr val="C00000"/>
                </a:solidFill>
              </a:rPr>
              <a:t>encrypt</a:t>
            </a:r>
            <a:r>
              <a:rPr lang="en-IN" dirty="0"/>
              <a:t> the </a:t>
            </a:r>
            <a:r>
              <a:rPr lang="en-IN" dirty="0">
                <a:solidFill>
                  <a:srgbClr val="C00000"/>
                </a:solidFill>
              </a:rPr>
              <a:t>known plaintext </a:t>
            </a:r>
            <a:r>
              <a:rPr lang="en-IN" dirty="0"/>
              <a:t>by performing </a:t>
            </a:r>
            <a:r>
              <a:rPr lang="en-IN" dirty="0">
                <a:solidFill>
                  <a:srgbClr val="C00000"/>
                </a:solidFill>
              </a:rPr>
              <a:t>E(K1,P).</a:t>
            </a:r>
          </a:p>
          <a:p>
            <a:r>
              <a:rPr lang="en-IN" dirty="0"/>
              <a:t>The cryptanalyst would store output in a table.</a:t>
            </a:r>
          </a:p>
        </p:txBody>
      </p:sp>
    </p:spTree>
    <p:extLst>
      <p:ext uri="{BB962C8B-B14F-4D97-AF65-F5344CB8AC3E}">
        <p14:creationId xmlns:p14="http://schemas.microsoft.com/office/powerpoint/2010/main" val="237697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  <p:bldP spid="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Meet in the Middle Attack Step-2</a:t>
            </a: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731014"/>
              </p:ext>
            </p:extLst>
          </p:nvPr>
        </p:nvGraphicFramePr>
        <p:xfrm>
          <a:off x="6522722" y="3681028"/>
          <a:ext cx="1162781" cy="151361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62781">
                  <a:extLst>
                    <a:ext uri="{9D8B030D-6E8A-4147-A177-3AD203B41FA5}">
                      <a16:colId xmlns:a16="http://schemas.microsoft.com/office/drawing/2014/main" val="1425850149"/>
                    </a:ext>
                  </a:extLst>
                </a:gridCol>
              </a:tblGrid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111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149343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110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394572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090783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011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13808"/>
                  </a:ext>
                </a:extLst>
              </a:tr>
            </a:tbl>
          </a:graphicData>
        </a:graphic>
      </p:graphicFrame>
      <p:sp>
        <p:nvSpPr>
          <p:cNvPr id="26" name="Content Placeholder 2"/>
          <p:cNvSpPr txBox="1">
            <a:spLocks/>
          </p:cNvSpPr>
          <p:nvPr/>
        </p:nvSpPr>
        <p:spPr>
          <a:xfrm>
            <a:off x="1714500" y="990600"/>
            <a:ext cx="8763000" cy="1465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4655840" y="3695514"/>
            <a:ext cx="1296144" cy="14963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Decrypt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745291" y="3874252"/>
            <a:ext cx="904254" cy="1080120"/>
            <a:chOff x="3275856" y="3862671"/>
            <a:chExt cx="904254" cy="1080120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3275856" y="3862671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3275856" y="4199283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290998" y="4576659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3286992" y="4942791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4994443" y="2902144"/>
            <a:ext cx="576064" cy="3960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C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6091108" y="2733646"/>
            <a:ext cx="2032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Table of Cipher Text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68219" y="5337213"/>
            <a:ext cx="40555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dirty="0"/>
              <a:t>Cryptanalyst decryption operation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0700" y="3587532"/>
            <a:ext cx="1903721" cy="15696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For each result do a table look up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948131" y="3903624"/>
            <a:ext cx="543912" cy="1080120"/>
            <a:chOff x="3275856" y="3862671"/>
            <a:chExt cx="904254" cy="1080120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3275856" y="3862671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275856" y="4199283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290998" y="4576659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286992" y="4942791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7860196" y="3887938"/>
            <a:ext cx="543912" cy="1080120"/>
            <a:chOff x="3275856" y="3862671"/>
            <a:chExt cx="904254" cy="108012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3275856" y="3862671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3275856" y="4199283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290998" y="4576659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286992" y="4942791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/>
          <p:nvPr/>
        </p:nvCxnSpPr>
        <p:spPr>
          <a:xfrm>
            <a:off x="5303912" y="3283702"/>
            <a:ext cx="0" cy="3973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Content Placeholder 11"/>
          <p:cNvGraphicFramePr>
            <a:graphicFrameLocks/>
          </p:cNvGraphicFramePr>
          <p:nvPr/>
        </p:nvGraphicFramePr>
        <p:xfrm>
          <a:off x="2207568" y="2871192"/>
          <a:ext cx="1548172" cy="2590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48172">
                  <a:extLst>
                    <a:ext uri="{9D8B030D-6E8A-4147-A177-3AD203B41FA5}">
                      <a16:colId xmlns:a16="http://schemas.microsoft.com/office/drawing/2014/main" val="1425850149"/>
                    </a:ext>
                  </a:extLst>
                </a:gridCol>
              </a:tblGrid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sz="2000" b="0" dirty="0"/>
                        <a:t>Possible Keys</a:t>
                      </a:r>
                    </a:p>
                    <a:p>
                      <a:pPr algn="ctr"/>
                      <a:r>
                        <a:rPr lang="en-IN" sz="2000" b="0" dirty="0"/>
                        <a:t>(Key = K1)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sz="2000" b="0" dirty="0"/>
                        <a:t>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149343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sz="2000" b="0" dirty="0"/>
                        <a:t>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394572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sz="2000" b="0" dirty="0"/>
                        <a:t>10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090783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sz="2000" b="0" dirty="0"/>
                        <a:t>11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13808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CAB557-8AC4-78A1-7B1A-C09C82D9C035}"/>
              </a:ext>
            </a:extLst>
          </p:cNvPr>
          <p:cNvSpPr txBox="1">
            <a:spLocks/>
          </p:cNvSpPr>
          <p:nvPr/>
        </p:nvSpPr>
        <p:spPr>
          <a:xfrm>
            <a:off x="131180" y="863444"/>
            <a:ext cx="11929641" cy="5590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Cryptanalyst </a:t>
            </a:r>
            <a:r>
              <a:rPr lang="en-IN" dirty="0">
                <a:solidFill>
                  <a:srgbClr val="C00000"/>
                </a:solidFill>
              </a:rPr>
              <a:t>decrypt</a:t>
            </a:r>
            <a:r>
              <a:rPr lang="en-IN" dirty="0"/>
              <a:t> the </a:t>
            </a:r>
            <a:r>
              <a:rPr lang="en-IN" dirty="0">
                <a:solidFill>
                  <a:srgbClr val="C00000"/>
                </a:solidFill>
              </a:rPr>
              <a:t>known ciphertext </a:t>
            </a:r>
            <a:r>
              <a:rPr lang="en-IN" dirty="0"/>
              <a:t>with all possible values of </a:t>
            </a:r>
            <a:r>
              <a:rPr lang="en-IN" dirty="0">
                <a:solidFill>
                  <a:srgbClr val="C00000"/>
                </a:solidFill>
              </a:rPr>
              <a:t>K2</a:t>
            </a:r>
            <a:r>
              <a:rPr lang="en-IN" dirty="0">
                <a:solidFill>
                  <a:srgbClr val="FF0000"/>
                </a:solidFill>
              </a:rPr>
              <a:t>.</a:t>
            </a:r>
          </a:p>
          <a:p>
            <a:r>
              <a:rPr lang="en-IN" dirty="0"/>
              <a:t>In each case cryptanalyst will </a:t>
            </a:r>
            <a:r>
              <a:rPr lang="en-IN" dirty="0">
                <a:solidFill>
                  <a:srgbClr val="C00000"/>
                </a:solidFill>
              </a:rPr>
              <a:t>compare</a:t>
            </a:r>
            <a:r>
              <a:rPr lang="en-IN" dirty="0"/>
              <a:t> the </a:t>
            </a:r>
            <a:r>
              <a:rPr lang="en-IN" dirty="0">
                <a:solidFill>
                  <a:srgbClr val="C00000"/>
                </a:solidFill>
              </a:rPr>
              <a:t>resulting value </a:t>
            </a:r>
            <a:r>
              <a:rPr lang="en-IN" dirty="0"/>
              <a:t>with the all values in the </a:t>
            </a:r>
            <a:r>
              <a:rPr lang="en-IN" dirty="0">
                <a:solidFill>
                  <a:srgbClr val="C00000"/>
                </a:solidFill>
              </a:rPr>
              <a:t>table of ciphertext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912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21" grpId="0"/>
      <p:bldP spid="30" grpId="0"/>
      <p:bldP spid="3" grpId="0" animBg="1"/>
      <p:bldP spid="15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CD064-1A8B-034E-5139-18A251CB4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Meet in the Middle Attack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E0A4D-2BC8-97B2-FE9F-12F837B43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8B2B45-4220-943E-B79B-29DC8FE57FCD}"/>
              </a:ext>
            </a:extLst>
          </p:cNvPr>
          <p:cNvGrpSpPr/>
          <p:nvPr/>
        </p:nvGrpSpPr>
        <p:grpSpPr>
          <a:xfrm>
            <a:off x="2891644" y="2393626"/>
            <a:ext cx="1548172" cy="2289710"/>
            <a:chOff x="3126825" y="3129896"/>
            <a:chExt cx="3088225" cy="22897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3399E6A-18AF-3CA8-A9DB-281F94E867F7}"/>
                </a:ext>
              </a:extLst>
            </p:cNvPr>
            <p:cNvSpPr/>
            <p:nvPr/>
          </p:nvSpPr>
          <p:spPr>
            <a:xfrm>
              <a:off x="4015937" y="3923266"/>
              <a:ext cx="1296144" cy="14963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/>
                <a:t>E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3B1E6E7-849A-5CA2-CB65-3857200D229A}"/>
                </a:ext>
              </a:extLst>
            </p:cNvPr>
            <p:cNvCxnSpPr/>
            <p:nvPr/>
          </p:nvCxnSpPr>
          <p:spPr>
            <a:xfrm>
              <a:off x="3126825" y="4102004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009BBA2-9274-F14C-58C2-263F8E02E82E}"/>
                </a:ext>
              </a:extLst>
            </p:cNvPr>
            <p:cNvCxnSpPr/>
            <p:nvPr/>
          </p:nvCxnSpPr>
          <p:spPr>
            <a:xfrm>
              <a:off x="3126825" y="4438616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4E75966-7167-EC74-E074-566CFEAF88CE}"/>
                </a:ext>
              </a:extLst>
            </p:cNvPr>
            <p:cNvCxnSpPr/>
            <p:nvPr/>
          </p:nvCxnSpPr>
          <p:spPr>
            <a:xfrm>
              <a:off x="3141967" y="4815992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643BC3A-A2D9-C6CD-AC13-C03857758C91}"/>
                </a:ext>
              </a:extLst>
            </p:cNvPr>
            <p:cNvCxnSpPr/>
            <p:nvPr/>
          </p:nvCxnSpPr>
          <p:spPr>
            <a:xfrm>
              <a:off x="3137961" y="5182124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D6F2AA8-9DA0-D664-2260-76F04CC33F0B}"/>
                </a:ext>
              </a:extLst>
            </p:cNvPr>
            <p:cNvCxnSpPr/>
            <p:nvPr/>
          </p:nvCxnSpPr>
          <p:spPr>
            <a:xfrm>
              <a:off x="5310796" y="4102711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547BBF4-57F9-0E10-4DA6-D3923332320C}"/>
                </a:ext>
              </a:extLst>
            </p:cNvPr>
            <p:cNvCxnSpPr/>
            <p:nvPr/>
          </p:nvCxnSpPr>
          <p:spPr>
            <a:xfrm>
              <a:off x="5310796" y="4439323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47481F3-9E61-8247-2DED-6E336798D1CB}"/>
                </a:ext>
              </a:extLst>
            </p:cNvPr>
            <p:cNvCxnSpPr/>
            <p:nvPr/>
          </p:nvCxnSpPr>
          <p:spPr>
            <a:xfrm>
              <a:off x="5325938" y="4816699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47D0182-A09C-37F5-E6BE-708E6ACA7291}"/>
                </a:ext>
              </a:extLst>
            </p:cNvPr>
            <p:cNvCxnSpPr/>
            <p:nvPr/>
          </p:nvCxnSpPr>
          <p:spPr>
            <a:xfrm>
              <a:off x="5321932" y="5182831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69A207-512C-BF86-15EA-3E09026F3696}"/>
                </a:ext>
              </a:extLst>
            </p:cNvPr>
            <p:cNvSpPr/>
            <p:nvPr/>
          </p:nvSpPr>
          <p:spPr>
            <a:xfrm>
              <a:off x="4375977" y="3129896"/>
              <a:ext cx="576064" cy="3960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/>
                <a:t>P</a:t>
              </a:r>
              <a:endParaRPr lang="en-IN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4ACBEE-9D2D-A25A-3AE9-1C5FA4CCBEEE}"/>
                </a:ext>
              </a:extLst>
            </p:cNvPr>
            <p:cNvCxnSpPr>
              <a:stCxn id="14" idx="2"/>
              <a:endCxn id="5" idx="0"/>
            </p:cNvCxnSpPr>
            <p:nvPr/>
          </p:nvCxnSpPr>
          <p:spPr>
            <a:xfrm>
              <a:off x="4664009" y="3525940"/>
              <a:ext cx="0" cy="3973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96CCFA-359C-CBCF-0363-B71D83395F7C}"/>
              </a:ext>
            </a:extLst>
          </p:cNvPr>
          <p:cNvGrpSpPr/>
          <p:nvPr/>
        </p:nvGrpSpPr>
        <p:grpSpPr>
          <a:xfrm>
            <a:off x="7752184" y="2393626"/>
            <a:ext cx="1584176" cy="2289710"/>
            <a:chOff x="3126825" y="3129896"/>
            <a:chExt cx="3088225" cy="22897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5774DA3-655D-AF20-9B7D-45D8CCAB93AE}"/>
                </a:ext>
              </a:extLst>
            </p:cNvPr>
            <p:cNvSpPr/>
            <p:nvPr/>
          </p:nvSpPr>
          <p:spPr>
            <a:xfrm>
              <a:off x="4015937" y="3923266"/>
              <a:ext cx="1296144" cy="14963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/>
                <a:t>D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8BAFED2-5546-525D-131A-A25E02EA0A8A}"/>
                </a:ext>
              </a:extLst>
            </p:cNvPr>
            <p:cNvCxnSpPr/>
            <p:nvPr/>
          </p:nvCxnSpPr>
          <p:spPr>
            <a:xfrm>
              <a:off x="3126825" y="4102004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0DFFB5-B908-4F4E-0121-5131A4C2EF94}"/>
                </a:ext>
              </a:extLst>
            </p:cNvPr>
            <p:cNvCxnSpPr/>
            <p:nvPr/>
          </p:nvCxnSpPr>
          <p:spPr>
            <a:xfrm>
              <a:off x="3126825" y="4438616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B328C6A-D215-A474-4A3A-E9B63B6AC85B}"/>
                </a:ext>
              </a:extLst>
            </p:cNvPr>
            <p:cNvCxnSpPr/>
            <p:nvPr/>
          </p:nvCxnSpPr>
          <p:spPr>
            <a:xfrm>
              <a:off x="3141967" y="4815992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FFB49EE-7282-9241-4E25-003F0F684E72}"/>
                </a:ext>
              </a:extLst>
            </p:cNvPr>
            <p:cNvCxnSpPr/>
            <p:nvPr/>
          </p:nvCxnSpPr>
          <p:spPr>
            <a:xfrm>
              <a:off x="3137961" y="5182124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B38EED2-7000-0303-A667-20BABF99D5FB}"/>
                </a:ext>
              </a:extLst>
            </p:cNvPr>
            <p:cNvCxnSpPr/>
            <p:nvPr/>
          </p:nvCxnSpPr>
          <p:spPr>
            <a:xfrm>
              <a:off x="5310795" y="4102711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F037F95-F7C5-3ACC-5007-9311DCB23891}"/>
                </a:ext>
              </a:extLst>
            </p:cNvPr>
            <p:cNvCxnSpPr/>
            <p:nvPr/>
          </p:nvCxnSpPr>
          <p:spPr>
            <a:xfrm>
              <a:off x="5310795" y="4439323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E0F9C5E-CF24-1EC9-75C6-276C28586BCC}"/>
                </a:ext>
              </a:extLst>
            </p:cNvPr>
            <p:cNvCxnSpPr/>
            <p:nvPr/>
          </p:nvCxnSpPr>
          <p:spPr>
            <a:xfrm>
              <a:off x="5325938" y="4816699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798CEE6-0CF2-5BF4-8BF7-2540D0DD222D}"/>
                </a:ext>
              </a:extLst>
            </p:cNvPr>
            <p:cNvCxnSpPr/>
            <p:nvPr/>
          </p:nvCxnSpPr>
          <p:spPr>
            <a:xfrm>
              <a:off x="5321932" y="5182831"/>
              <a:ext cx="88911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3EC5BD4-EFFF-1C0D-9C98-D6D9D0E2F676}"/>
                </a:ext>
              </a:extLst>
            </p:cNvPr>
            <p:cNvSpPr/>
            <p:nvPr/>
          </p:nvSpPr>
          <p:spPr>
            <a:xfrm>
              <a:off x="4375977" y="3129896"/>
              <a:ext cx="576064" cy="3960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400" dirty="0"/>
                <a:t>C</a:t>
              </a:r>
              <a:endParaRPr lang="en-IN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E254959-103B-19EE-24D2-87B9F052FAF7}"/>
                </a:ext>
              </a:extLst>
            </p:cNvPr>
            <p:cNvCxnSpPr>
              <a:stCxn id="26" idx="2"/>
              <a:endCxn id="17" idx="0"/>
            </p:cNvCxnSpPr>
            <p:nvPr/>
          </p:nvCxnSpPr>
          <p:spPr>
            <a:xfrm>
              <a:off x="4664009" y="3525940"/>
              <a:ext cx="0" cy="3973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Content Placeholder 11">
            <a:extLst>
              <a:ext uri="{FF2B5EF4-FFF2-40B4-BE49-F238E27FC236}">
                <a16:creationId xmlns:a16="http://schemas.microsoft.com/office/drawing/2014/main" id="{111DB5EF-7685-1C93-9E46-3B7848A839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0018873"/>
              </p:ext>
            </p:extLst>
          </p:nvPr>
        </p:nvGraphicFramePr>
        <p:xfrm>
          <a:off x="4439816" y="3171168"/>
          <a:ext cx="594066" cy="151361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94066">
                  <a:extLst>
                    <a:ext uri="{9D8B030D-6E8A-4147-A177-3AD203B41FA5}">
                      <a16:colId xmlns:a16="http://schemas.microsoft.com/office/drawing/2014/main" val="1425850149"/>
                    </a:ext>
                  </a:extLst>
                </a:gridCol>
              </a:tblGrid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010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149343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394572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090783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000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13808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96B3D607-1201-37DE-C56B-6D9E09A60D92}"/>
              </a:ext>
            </a:extLst>
          </p:cNvPr>
          <p:cNvSpPr txBox="1"/>
          <p:nvPr/>
        </p:nvSpPr>
        <p:spPr>
          <a:xfrm>
            <a:off x="4066099" y="2452829"/>
            <a:ext cx="134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Table of Cipher Text</a:t>
            </a:r>
          </a:p>
        </p:txBody>
      </p:sp>
      <p:graphicFrame>
        <p:nvGraphicFramePr>
          <p:cNvPr id="30" name="Content Placeholder 11">
            <a:extLst>
              <a:ext uri="{FF2B5EF4-FFF2-40B4-BE49-F238E27FC236}">
                <a16:creationId xmlns:a16="http://schemas.microsoft.com/office/drawing/2014/main" id="{86CE5DB9-9F31-D34E-363B-BD2BE22574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8317615"/>
              </p:ext>
            </p:extLst>
          </p:nvPr>
        </p:nvGraphicFramePr>
        <p:xfrm>
          <a:off x="7176120" y="3171168"/>
          <a:ext cx="576064" cy="151361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1425850149"/>
                    </a:ext>
                  </a:extLst>
                </a:gridCol>
              </a:tblGrid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111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149343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011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394572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001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090783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13808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B839EBD6-34FB-EB04-4345-0BB38573C99B}"/>
              </a:ext>
            </a:extLst>
          </p:cNvPr>
          <p:cNvSpPr txBox="1"/>
          <p:nvPr/>
        </p:nvSpPr>
        <p:spPr>
          <a:xfrm>
            <a:off x="6678770" y="2452829"/>
            <a:ext cx="1433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Table of Cipher Text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48C436-4E50-5DE1-973D-C35A7DB817B8}"/>
              </a:ext>
            </a:extLst>
          </p:cNvPr>
          <p:cNvSpPr/>
          <p:nvPr/>
        </p:nvSpPr>
        <p:spPr>
          <a:xfrm>
            <a:off x="5231904" y="3186996"/>
            <a:ext cx="1728192" cy="15177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Find equal match and store corresponding K1 and K2.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0F36E8-DAF9-1A62-6616-EDEAB5D805EF}"/>
              </a:ext>
            </a:extLst>
          </p:cNvPr>
          <p:cNvCxnSpPr>
            <a:cxnSpLocks/>
          </p:cNvCxnSpPr>
          <p:nvPr/>
        </p:nvCxnSpPr>
        <p:spPr>
          <a:xfrm>
            <a:off x="5036851" y="3963256"/>
            <a:ext cx="1997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7FCB42-6B01-A244-DE70-006A4B5265B1}"/>
              </a:ext>
            </a:extLst>
          </p:cNvPr>
          <p:cNvCxnSpPr>
            <a:cxnSpLocks/>
          </p:cNvCxnSpPr>
          <p:nvPr/>
        </p:nvCxnSpPr>
        <p:spPr>
          <a:xfrm>
            <a:off x="6976390" y="3963256"/>
            <a:ext cx="19973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0009A9-236B-2579-AD6D-43A4A743AB48}"/>
              </a:ext>
            </a:extLst>
          </p:cNvPr>
          <p:cNvSpPr txBox="1"/>
          <p:nvPr/>
        </p:nvSpPr>
        <p:spPr>
          <a:xfrm>
            <a:off x="4480156" y="3593924"/>
            <a:ext cx="59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IN" dirty="0"/>
              <a:t>110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4EE1CD-980D-CC5B-C1ED-FAE42B5C4F27}"/>
              </a:ext>
            </a:extLst>
          </p:cNvPr>
          <p:cNvSpPr txBox="1"/>
          <p:nvPr/>
        </p:nvSpPr>
        <p:spPr>
          <a:xfrm>
            <a:off x="7176119" y="4335462"/>
            <a:ext cx="58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IN" dirty="0"/>
              <a:t>110</a:t>
            </a:r>
          </a:p>
        </p:txBody>
      </p:sp>
      <p:graphicFrame>
        <p:nvGraphicFramePr>
          <p:cNvPr id="37" name="Content Placeholder 11">
            <a:extLst>
              <a:ext uri="{FF2B5EF4-FFF2-40B4-BE49-F238E27FC236}">
                <a16:creationId xmlns:a16="http://schemas.microsoft.com/office/drawing/2014/main" id="{65302B8F-93B1-912F-F307-1078138CB4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7501290"/>
              </p:ext>
            </p:extLst>
          </p:nvPr>
        </p:nvGraphicFramePr>
        <p:xfrm>
          <a:off x="1608149" y="2255320"/>
          <a:ext cx="1283494" cy="242801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83494">
                  <a:extLst>
                    <a:ext uri="{9D8B030D-6E8A-4147-A177-3AD203B41FA5}">
                      <a16:colId xmlns:a16="http://schemas.microsoft.com/office/drawing/2014/main" val="1425850149"/>
                    </a:ext>
                  </a:extLst>
                </a:gridCol>
              </a:tblGrid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/>
                        <a:t>Possible Keys</a:t>
                      </a:r>
                    </a:p>
                    <a:p>
                      <a:pPr algn="ctr"/>
                      <a:r>
                        <a:rPr lang="en-IN" sz="1800" b="0" dirty="0"/>
                        <a:t>(Key = K1)</a:t>
                      </a:r>
                      <a:endParaRPr lang="en-IN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149343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endParaRPr lang="en-IN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394572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10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090783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11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13808"/>
                  </a:ext>
                </a:extLst>
              </a:tr>
            </a:tbl>
          </a:graphicData>
        </a:graphic>
      </p:graphicFrame>
      <p:graphicFrame>
        <p:nvGraphicFramePr>
          <p:cNvPr id="38" name="Content Placeholder 11">
            <a:extLst>
              <a:ext uri="{FF2B5EF4-FFF2-40B4-BE49-F238E27FC236}">
                <a16:creationId xmlns:a16="http://schemas.microsoft.com/office/drawing/2014/main" id="{3F83B358-F6FE-DDFD-E6C9-F87E262B8C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8577881"/>
              </p:ext>
            </p:extLst>
          </p:nvPr>
        </p:nvGraphicFramePr>
        <p:xfrm>
          <a:off x="9348010" y="2255320"/>
          <a:ext cx="1334937" cy="242801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34937">
                  <a:extLst>
                    <a:ext uri="{9D8B030D-6E8A-4147-A177-3AD203B41FA5}">
                      <a16:colId xmlns:a16="http://schemas.microsoft.com/office/drawing/2014/main" val="1425850149"/>
                    </a:ext>
                  </a:extLst>
                </a:gridCol>
              </a:tblGrid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sz="1800" b="0" dirty="0"/>
                        <a:t>Possible Keys</a:t>
                      </a:r>
                    </a:p>
                    <a:p>
                      <a:pPr algn="ctr"/>
                      <a:r>
                        <a:rPr lang="en-IN" sz="1800" b="0" dirty="0"/>
                        <a:t>(Key = K1)</a:t>
                      </a:r>
                      <a:endParaRPr lang="en-IN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149343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394572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r>
                        <a:rPr lang="en-IN" b="0" dirty="0"/>
                        <a:t>10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090783"/>
                  </a:ext>
                </a:extLst>
              </a:tr>
              <a:tr h="378404">
                <a:tc>
                  <a:txBody>
                    <a:bodyPr/>
                    <a:lstStyle/>
                    <a:p>
                      <a:pPr algn="ctr"/>
                      <a:endParaRPr lang="en-IN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513808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B67C277F-3454-780F-24A6-F81EAEE8F619}"/>
              </a:ext>
            </a:extLst>
          </p:cNvPr>
          <p:cNvSpPr txBox="1"/>
          <p:nvPr/>
        </p:nvSpPr>
        <p:spPr>
          <a:xfrm>
            <a:off x="2013735" y="3565834"/>
            <a:ext cx="50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2F19E1-5970-AE8A-93E6-D78B591FEAFD}"/>
              </a:ext>
            </a:extLst>
          </p:cNvPr>
          <p:cNvSpPr txBox="1"/>
          <p:nvPr/>
        </p:nvSpPr>
        <p:spPr>
          <a:xfrm>
            <a:off x="9809154" y="4314004"/>
            <a:ext cx="56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12DB60-2B10-1AAA-710E-895CABF4E7F7}"/>
              </a:ext>
            </a:extLst>
          </p:cNvPr>
          <p:cNvSpPr txBox="1"/>
          <p:nvPr/>
        </p:nvSpPr>
        <p:spPr>
          <a:xfrm>
            <a:off x="4351453" y="5115384"/>
            <a:ext cx="4041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+mj-lt"/>
              </a:rPr>
              <a:t>Values of K1=01 and K2=11</a:t>
            </a:r>
          </a:p>
        </p:txBody>
      </p:sp>
    </p:spTree>
    <p:extLst>
      <p:ext uri="{BB962C8B-B14F-4D97-AF65-F5344CB8AC3E}">
        <p14:creationId xmlns:p14="http://schemas.microsoft.com/office/powerpoint/2010/main" val="356770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B2413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B2413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B2413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B2413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2" grpId="0" animBg="1"/>
      <p:bldP spid="35" grpId="0"/>
      <p:bldP spid="35" grpId="1"/>
      <p:bldP spid="36" grpId="0"/>
      <p:bldP spid="36" grpId="1"/>
      <p:bldP spid="39" grpId="0"/>
      <p:bldP spid="39" grpId="1"/>
      <p:bldP spid="40" grpId="0"/>
      <p:bldP spid="40" grpId="1"/>
      <p:bldP spid="4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Triple 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92CA-6CC6-D6C5-34D4-3B185EA61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300327" y="1984774"/>
            <a:ext cx="756083" cy="5081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650474" y="1988840"/>
            <a:ext cx="720080" cy="5400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678366" y="1358770"/>
            <a:ext cx="0" cy="612068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306658" y="1358770"/>
            <a:ext cx="0" cy="612068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702702" y="2204864"/>
            <a:ext cx="612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06259" y="2204864"/>
            <a:ext cx="5940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84668" y="198884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Plaintext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42762" y="2020778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Ciphertext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82323" y="958660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Key K</a:t>
            </a:r>
            <a:r>
              <a:rPr lang="en-IN" sz="2000" baseline="-25000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06235" y="958660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Key K</a:t>
            </a:r>
            <a:r>
              <a:rPr lang="en-IN" sz="2000" baseline="-25000" dirty="0"/>
              <a:t>1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946619" y="1977900"/>
            <a:ext cx="756083" cy="5081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010514" y="1358770"/>
            <a:ext cx="0" cy="612068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10091" y="958660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Key K</a:t>
            </a:r>
            <a:r>
              <a:rPr lang="en-IN" sz="2000" baseline="-25000" dirty="0"/>
              <a:t>2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370555" y="2240868"/>
            <a:ext cx="5940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056410" y="2231961"/>
            <a:ext cx="5940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4300327" y="4793086"/>
            <a:ext cx="756083" cy="5081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5650474" y="4797152"/>
            <a:ext cx="720080" cy="5400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678366" y="4149080"/>
            <a:ext cx="0" cy="612068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306658" y="4149080"/>
            <a:ext cx="0" cy="612068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702702" y="5013176"/>
            <a:ext cx="612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706259" y="5013176"/>
            <a:ext cx="5940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518126" y="4797152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Ciphertext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242762" y="4829090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Plaintext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82323" y="3748970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Key K</a:t>
            </a:r>
            <a:r>
              <a:rPr lang="en-IN" sz="2000" baseline="-25000" dirty="0"/>
              <a:t>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906235" y="3748970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Key K</a:t>
            </a:r>
            <a:r>
              <a:rPr lang="en-IN" sz="2000" baseline="-25000" dirty="0"/>
              <a:t>1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946619" y="4786212"/>
            <a:ext cx="756083" cy="50812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010514" y="4185084"/>
            <a:ext cx="0" cy="612068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610091" y="3784974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Key K</a:t>
            </a:r>
            <a:r>
              <a:rPr lang="en-IN" sz="2000" baseline="-25000" dirty="0"/>
              <a:t>2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6370555" y="5049180"/>
            <a:ext cx="5940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056410" y="5049180"/>
            <a:ext cx="5940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ounded Rectangle 42"/>
              <p:cNvSpPr/>
              <p:nvPr/>
            </p:nvSpPr>
            <p:spPr>
              <a:xfrm>
                <a:off x="4327255" y="2852936"/>
                <a:ext cx="3537490" cy="5760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/>
                        </a:rPr>
                        <m:t>𝐶</m:t>
                      </m:r>
                      <m:r>
                        <a:rPr lang="en-IN" sz="2000" i="1">
                          <a:latin typeface="Cambria Math"/>
                        </a:rPr>
                        <m:t>=</m:t>
                      </m:r>
                      <m:r>
                        <a:rPr lang="en-IN" sz="2000" i="1">
                          <a:latin typeface="Cambria Math"/>
                        </a:rPr>
                        <m:t>𝐸</m:t>
                      </m:r>
                      <m:r>
                        <a:rPr lang="en-IN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IN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IN" sz="2000" i="1">
                          <a:latin typeface="Cambria Math"/>
                        </a:rPr>
                        <m:t>, </m:t>
                      </m:r>
                      <m:r>
                        <a:rPr lang="en-IN" sz="2000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IN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000" i="1">
                              <a:latin typeface="Cambria Math"/>
                            </a:rPr>
                            <m:t>, </m:t>
                          </m:r>
                          <m:r>
                            <a:rPr lang="en-IN" sz="2000" i="1">
                              <a:latin typeface="Cambria Math"/>
                            </a:rPr>
                            <m:t>𝐸</m:t>
                          </m:r>
                          <m:d>
                            <m:d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000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IN" sz="2000" i="1">
                                  <a:latin typeface="Cambria Math"/>
                                </a:rPr>
                                <m:t>𝑃</m:t>
                              </m:r>
                            </m:e>
                          </m:d>
                        </m:e>
                      </m:d>
                      <m:r>
                        <a:rPr lang="en-IN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43" name="Rounded 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255" y="2852936"/>
                <a:ext cx="3537490" cy="57606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ounded Rectangle 43"/>
              <p:cNvSpPr/>
              <p:nvPr/>
            </p:nvSpPr>
            <p:spPr>
              <a:xfrm>
                <a:off x="4322706" y="5661248"/>
                <a:ext cx="3537490" cy="5760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/>
                        </a:rPr>
                        <m:t>𝑃</m:t>
                      </m:r>
                      <m:r>
                        <a:rPr lang="en-IN" sz="2000" i="1">
                          <a:latin typeface="Cambria Math"/>
                        </a:rPr>
                        <m:t>=</m:t>
                      </m:r>
                      <m:r>
                        <a:rPr lang="en-IN" sz="2000" i="1">
                          <a:latin typeface="Cambria Math"/>
                        </a:rPr>
                        <m:t>𝐷</m:t>
                      </m:r>
                      <m:r>
                        <a:rPr lang="en-IN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IN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IN" sz="2000" i="1">
                          <a:latin typeface="Cambria Math"/>
                        </a:rPr>
                        <m:t>, </m:t>
                      </m:r>
                      <m:r>
                        <a:rPr lang="en-IN" sz="2000" i="1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latin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IN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000" i="1">
                              <a:latin typeface="Cambria Math"/>
                            </a:rPr>
                            <m:t>, </m:t>
                          </m:r>
                          <m:r>
                            <a:rPr lang="en-IN" sz="2000" i="1">
                              <a:latin typeface="Cambria Math"/>
                            </a:rPr>
                            <m:t>𝐷</m:t>
                          </m:r>
                          <m:d>
                            <m:dPr>
                              <m:ctrlPr>
                                <a:rPr lang="en-I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000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IN" sz="2000" i="1">
                                  <a:latin typeface="Cambria Math"/>
                                </a:rPr>
                                <m:t>𝐶</m:t>
                              </m:r>
                            </m:e>
                          </m:d>
                        </m:e>
                      </m:d>
                      <m:r>
                        <a:rPr lang="en-IN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44" name="Rounded 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706" y="5661248"/>
                <a:ext cx="3537490" cy="57606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/>
          <p:cNvSpPr txBox="1"/>
          <p:nvPr/>
        </p:nvSpPr>
        <p:spPr>
          <a:xfrm>
            <a:off x="5159896" y="1841212"/>
            <a:ext cx="351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456040" y="1840758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159896" y="4649070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B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482334" y="4653136"/>
            <a:ext cx="351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0450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2" grpId="0"/>
      <p:bldP spid="13" grpId="0"/>
      <p:bldP spid="14" grpId="0"/>
      <p:bldP spid="15" grpId="0"/>
      <p:bldP spid="21" grpId="0" animBg="1"/>
      <p:bldP spid="23" grpId="0"/>
      <p:bldP spid="27" grpId="0" animBg="1"/>
      <p:bldP spid="28" grpId="0" animBg="1"/>
      <p:bldP spid="33" grpId="0"/>
      <p:bldP spid="34" grpId="0"/>
      <p:bldP spid="35" grpId="0"/>
      <p:bldP spid="36" grpId="0"/>
      <p:bldP spid="37" grpId="0" animBg="1"/>
      <p:bldP spid="39" grpId="0"/>
      <p:bldP spid="43" grpId="0" animBg="1"/>
      <p:bldP spid="44" grpId="0" animBg="1"/>
      <p:bldP spid="46" grpId="0"/>
      <p:bldP spid="47" grpId="0"/>
      <p:bldP spid="48" grpId="0"/>
      <p:bldP spid="4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err="1"/>
              <a:t>maulik.trivedi@darshan.ac.in</a:t>
            </a:r>
            <a:endParaRPr lang="en-US" sz="140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/>
              <a:t>9998 265 805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Computer Engineering Department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/>
              <a:t>Prof. Maulik D Trivedi</a:t>
            </a:r>
          </a:p>
        </p:txBody>
      </p:sp>
      <p:pic>
        <p:nvPicPr>
          <p:cNvPr id="32" name="Picture Placeholder 1" descr="A person wearing glasses&#10;&#10;Description automatically generated with medium confidenc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noFill/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44AA8BEC-9CD2-7B2E-12FB-4AADF4AEFE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Information &amp; Network Security </a:t>
            </a:r>
            <a:r>
              <a:rPr lang="en-US" dirty="0"/>
              <a:t>(INS)</a:t>
            </a:r>
          </a:p>
          <a:p>
            <a:pPr>
              <a:spcAft>
                <a:spcPts val="600"/>
              </a:spcAft>
            </a:pPr>
            <a:r>
              <a:rPr lang="en-US" dirty="0"/>
              <a:t>DU #</a:t>
            </a:r>
            <a:r>
              <a:rPr lang="en-US" sz="18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2101CS622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59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C6374E-B6AA-CC8B-0A99-593862149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44"/>
          <a:stretch/>
        </p:blipFill>
        <p:spPr bwMode="auto">
          <a:xfrm>
            <a:off x="1006623" y="1411377"/>
            <a:ext cx="10178754" cy="403524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54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AC6374E-B6AA-CC8B-0A99-593862149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55"/>
          <a:stretch/>
        </p:blipFill>
        <p:spPr bwMode="auto">
          <a:xfrm>
            <a:off x="631660" y="1143000"/>
            <a:ext cx="10928679" cy="4572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2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deo Lecture 16x9 Light Template" id="{9B038876-6117-C44D-A8E1-0C9F5A6D484A}" vid="{1BA50858-3F7D-8A4C-807F-EF4253F7FE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10105</TotalTime>
  <Words>4091</Words>
  <Application>Microsoft Office PowerPoint</Application>
  <PresentationFormat>Widescreen</PresentationFormat>
  <Paragraphs>1606</Paragraphs>
  <Slides>76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9" baseType="lpstr">
      <vt:lpstr>Open Sans Semibold</vt:lpstr>
      <vt:lpstr>Times New Roman</vt:lpstr>
      <vt:lpstr>Wingdings</vt:lpstr>
      <vt:lpstr>Calibri</vt:lpstr>
      <vt:lpstr>Cambria Math</vt:lpstr>
      <vt:lpstr>Arial</vt:lpstr>
      <vt:lpstr>Wingdings 3</vt:lpstr>
      <vt:lpstr>Roboto Condensed</vt:lpstr>
      <vt:lpstr>Roboto Condensed Light</vt:lpstr>
      <vt:lpstr>Wingdings 2</vt:lpstr>
      <vt:lpstr>Open Sans</vt:lpstr>
      <vt:lpstr>Segoe UI Black</vt:lpstr>
      <vt:lpstr>VIdeo Lecture 16x9 Light Template</vt:lpstr>
      <vt:lpstr>Unit-2  DES, AES &amp; Modes of operation</vt:lpstr>
      <vt:lpstr>PowerPoint Presentation</vt:lpstr>
      <vt:lpstr>Block Cipher</vt:lpstr>
      <vt:lpstr>Electronic Code Book - ECB</vt:lpstr>
      <vt:lpstr>PowerPoint Presentation</vt:lpstr>
      <vt:lpstr>PowerPoint Presentation</vt:lpstr>
      <vt:lpstr>Cipher Block Chaining - CBC</vt:lpstr>
      <vt:lpstr>PowerPoint Presentation</vt:lpstr>
      <vt:lpstr>PowerPoint Presentation</vt:lpstr>
      <vt:lpstr>Cipher Feedback Mode - CFB</vt:lpstr>
      <vt:lpstr>PowerPoint Presentation</vt:lpstr>
      <vt:lpstr>PowerPoint Presentation</vt:lpstr>
      <vt:lpstr>Output Feedback Mode - OFM</vt:lpstr>
      <vt:lpstr>PowerPoint Presentation</vt:lpstr>
      <vt:lpstr>PowerPoint Presentation</vt:lpstr>
      <vt:lpstr>PowerPoint Presentation</vt:lpstr>
      <vt:lpstr>Summary of all modes</vt:lpstr>
      <vt:lpstr>Diffusion and Confusion</vt:lpstr>
      <vt:lpstr>PowerPoint Presentation</vt:lpstr>
      <vt:lpstr>Feistel Cipher Structure</vt:lpstr>
      <vt:lpstr>Feistel Network Factors</vt:lpstr>
      <vt:lpstr>PowerPoint Presentation</vt:lpstr>
      <vt:lpstr>Data Encryption Standard (DES)</vt:lpstr>
      <vt:lpstr>PowerPoint Presentation</vt:lpstr>
      <vt:lpstr>Data Encryption Standard – Cont.</vt:lpstr>
      <vt:lpstr>DES Single Round</vt:lpstr>
      <vt:lpstr>PowerPoint Presentation</vt:lpstr>
      <vt:lpstr>DES Single Round (Cont…)</vt:lpstr>
      <vt:lpstr>DES Encryption Algorithm (Cont…)</vt:lpstr>
      <vt:lpstr>DES Encryption Algorithm</vt:lpstr>
      <vt:lpstr>Initial and Inverse Permutation</vt:lpstr>
      <vt:lpstr>Initial and Final Permutation</vt:lpstr>
      <vt:lpstr>The F function</vt:lpstr>
      <vt:lpstr>The Expansion Function E</vt:lpstr>
      <vt:lpstr>Add round key</vt:lpstr>
      <vt:lpstr>The DES S-Boxes </vt:lpstr>
      <vt:lpstr>Role of S-box</vt:lpstr>
      <vt:lpstr>The Permutation P</vt:lpstr>
      <vt:lpstr>Key schedule of DES</vt:lpstr>
      <vt:lpstr>Key schedule of DES</vt:lpstr>
      <vt:lpstr>Key schedule of DES</vt:lpstr>
      <vt:lpstr>PowerPoint Presentation</vt:lpstr>
      <vt:lpstr>Avalanche Effect</vt:lpstr>
      <vt:lpstr>Strength of DES</vt:lpstr>
      <vt:lpstr>AES (Advanced Encryption Standard)</vt:lpstr>
      <vt:lpstr>AES (Advanced Encryption Standard)</vt:lpstr>
      <vt:lpstr>AES (Advanced Encryption Standard)</vt:lpstr>
      <vt:lpstr>PowerPoint Presentation</vt:lpstr>
      <vt:lpstr>PowerPoint Presentation</vt:lpstr>
      <vt:lpstr>Data Units in AES</vt:lpstr>
      <vt:lpstr>Block to State &amp; State to Block</vt:lpstr>
      <vt:lpstr>Plain Text to State</vt:lpstr>
      <vt:lpstr>AES Structure</vt:lpstr>
      <vt:lpstr>AES structure</vt:lpstr>
      <vt:lpstr>Initial transformation(AddRoundKey)</vt:lpstr>
      <vt:lpstr>SubByte Transformation</vt:lpstr>
      <vt:lpstr>PowerPoint Presentation</vt:lpstr>
      <vt:lpstr>SubByte output</vt:lpstr>
      <vt:lpstr>ShiftRows</vt:lpstr>
      <vt:lpstr>MixColumns</vt:lpstr>
      <vt:lpstr>MixColumns</vt:lpstr>
      <vt:lpstr>AddRoundKey</vt:lpstr>
      <vt:lpstr>AES Overall Structure</vt:lpstr>
      <vt:lpstr>AES key expansion</vt:lpstr>
      <vt:lpstr>AES key expansion</vt:lpstr>
      <vt:lpstr>g function of key expansion</vt:lpstr>
      <vt:lpstr>Key Expansion Example</vt:lpstr>
      <vt:lpstr>Multiple Encryption</vt:lpstr>
      <vt:lpstr>Double DES</vt:lpstr>
      <vt:lpstr>Double DES</vt:lpstr>
      <vt:lpstr>Meet in the Middle Attack</vt:lpstr>
      <vt:lpstr>Meet in the Middle Attack Step-1</vt:lpstr>
      <vt:lpstr>Meet in the Middle Attack Step-2</vt:lpstr>
      <vt:lpstr>Meet in the Middle Attack</vt:lpstr>
      <vt:lpstr>Triple DES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- 1  Introduction to Big Data</dc:title>
  <dc:subject/>
  <dc:creator>maulik trivedi</dc:creator>
  <cp:keywords/>
  <dc:description/>
  <cp:lastModifiedBy>DELL</cp:lastModifiedBy>
  <cp:revision>346</cp:revision>
  <dcterms:created xsi:type="dcterms:W3CDTF">2021-06-25T10:21:07Z</dcterms:created>
  <dcterms:modified xsi:type="dcterms:W3CDTF">2024-12-13T11:36:31Z</dcterms:modified>
  <cp:category/>
</cp:coreProperties>
</file>